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8.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9.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0.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883" r:id="rId5"/>
    <p:sldMasterId id="2147483670" r:id="rId6"/>
    <p:sldMasterId id="2147483680" r:id="rId7"/>
    <p:sldMasterId id="2147483701" r:id="rId8"/>
    <p:sldMasterId id="2147483773" r:id="rId9"/>
    <p:sldMasterId id="2147483806" r:id="rId10"/>
    <p:sldMasterId id="2147483825" r:id="rId11"/>
    <p:sldMasterId id="2147483837" r:id="rId12"/>
    <p:sldMasterId id="2147483860" r:id="rId13"/>
    <p:sldMasterId id="2147483890" r:id="rId14"/>
  </p:sldMasterIdLst>
  <p:notesMasterIdLst>
    <p:notesMasterId r:id="rId54"/>
  </p:notesMasterIdLst>
  <p:handoutMasterIdLst>
    <p:handoutMasterId r:id="rId55"/>
  </p:handoutMasterIdLst>
  <p:sldIdLst>
    <p:sldId id="355" r:id="rId15"/>
    <p:sldId id="356" r:id="rId16"/>
    <p:sldId id="357" r:id="rId17"/>
    <p:sldId id="343" r:id="rId18"/>
    <p:sldId id="289" r:id="rId19"/>
    <p:sldId id="345" r:id="rId20"/>
    <p:sldId id="346" r:id="rId21"/>
    <p:sldId id="347" r:id="rId22"/>
    <p:sldId id="348" r:id="rId23"/>
    <p:sldId id="340" r:id="rId24"/>
    <p:sldId id="349" r:id="rId25"/>
    <p:sldId id="350" r:id="rId26"/>
    <p:sldId id="351" r:id="rId27"/>
    <p:sldId id="352" r:id="rId28"/>
    <p:sldId id="353" r:id="rId29"/>
    <p:sldId id="354" r:id="rId30"/>
    <p:sldId id="344" r:id="rId31"/>
    <p:sldId id="302" r:id="rId32"/>
    <p:sldId id="304" r:id="rId33"/>
    <p:sldId id="303" r:id="rId34"/>
    <p:sldId id="322" r:id="rId35"/>
    <p:sldId id="319" r:id="rId36"/>
    <p:sldId id="321" r:id="rId37"/>
    <p:sldId id="333" r:id="rId38"/>
    <p:sldId id="324" r:id="rId39"/>
    <p:sldId id="318" r:id="rId40"/>
    <p:sldId id="325" r:id="rId41"/>
    <p:sldId id="296" r:id="rId42"/>
    <p:sldId id="332" r:id="rId43"/>
    <p:sldId id="331" r:id="rId44"/>
    <p:sldId id="338" r:id="rId45"/>
    <p:sldId id="307" r:id="rId46"/>
    <p:sldId id="314" r:id="rId47"/>
    <p:sldId id="315" r:id="rId48"/>
    <p:sldId id="312" r:id="rId49"/>
    <p:sldId id="313" r:id="rId50"/>
    <p:sldId id="342" r:id="rId51"/>
    <p:sldId id="341" r:id="rId52"/>
    <p:sldId id="35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002050"/>
    <a:srgbClr val="007233"/>
    <a:srgbClr val="86C400"/>
    <a:srgbClr val="82BF36"/>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39" autoAdjust="0"/>
    <p:restoredTop sz="83653" autoAdjust="0"/>
  </p:normalViewPr>
  <p:slideViewPr>
    <p:cSldViewPr snapToGrid="0">
      <p:cViewPr varScale="1">
        <p:scale>
          <a:sx n="53" d="100"/>
          <a:sy n="53" d="100"/>
        </p:scale>
        <p:origin x="403"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2632"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0B0F0"/>
              </a:solidFill>
              <a:ln w="19050">
                <a:noFill/>
              </a:ln>
              <a:effectLst/>
            </c:spPr>
            <c:extLst>
              <c:ext xmlns:c16="http://schemas.microsoft.com/office/drawing/2014/chart" uri="{C3380CC4-5D6E-409C-BE32-E72D297353CC}">
                <c16:uniqueId val="{00000001-E2CA-479D-B550-79D1EC48F452}"/>
              </c:ext>
            </c:extLst>
          </c:dPt>
          <c:dPt>
            <c:idx val="1"/>
            <c:bubble3D val="0"/>
            <c:spPr>
              <a:noFill/>
              <a:ln w="19050">
                <a:noFill/>
              </a:ln>
              <a:effectLst/>
            </c:spPr>
            <c:extLst>
              <c:ext xmlns:c16="http://schemas.microsoft.com/office/drawing/2014/chart" uri="{C3380CC4-5D6E-409C-BE32-E72D297353CC}">
                <c16:uniqueId val="{00000003-E2CA-479D-B550-79D1EC48F452}"/>
              </c:ext>
            </c:extLst>
          </c:dPt>
          <c:dPt>
            <c:idx val="2"/>
            <c:bubble3D val="0"/>
            <c:spPr>
              <a:solidFill>
                <a:srgbClr val="00B0F0"/>
              </a:solidFill>
              <a:ln w="19050">
                <a:noFill/>
              </a:ln>
              <a:effectLst/>
            </c:spPr>
            <c:extLst>
              <c:ext xmlns:c16="http://schemas.microsoft.com/office/drawing/2014/chart" uri="{C3380CC4-5D6E-409C-BE32-E72D297353CC}">
                <c16:uniqueId val="{00000005-E2CA-479D-B550-79D1EC48F452}"/>
              </c:ext>
            </c:extLst>
          </c:dPt>
          <c:dPt>
            <c:idx val="3"/>
            <c:bubble3D val="0"/>
            <c:spPr>
              <a:noFill/>
              <a:ln w="19050">
                <a:noFill/>
              </a:ln>
              <a:effectLst/>
            </c:spPr>
            <c:extLst>
              <c:ext xmlns:c16="http://schemas.microsoft.com/office/drawing/2014/chart" uri="{C3380CC4-5D6E-409C-BE32-E72D297353CC}">
                <c16:uniqueId val="{00000007-E2CA-479D-B550-79D1EC48F452}"/>
              </c:ext>
            </c:extLst>
          </c:dPt>
          <c:dPt>
            <c:idx val="4"/>
            <c:bubble3D val="0"/>
            <c:spPr>
              <a:solidFill>
                <a:srgbClr val="00B0F0"/>
              </a:solidFill>
              <a:ln w="19050">
                <a:noFill/>
              </a:ln>
              <a:effectLst/>
            </c:spPr>
            <c:extLst>
              <c:ext xmlns:c16="http://schemas.microsoft.com/office/drawing/2014/chart" uri="{C3380CC4-5D6E-409C-BE32-E72D297353CC}">
                <c16:uniqueId val="{00000009-E2CA-479D-B550-79D1EC48F452}"/>
              </c:ext>
            </c:extLst>
          </c:dPt>
          <c:dPt>
            <c:idx val="5"/>
            <c:bubble3D val="0"/>
            <c:spPr>
              <a:noFill/>
              <a:ln w="19050">
                <a:noFill/>
              </a:ln>
              <a:effectLst/>
            </c:spPr>
            <c:extLst>
              <c:ext xmlns:c16="http://schemas.microsoft.com/office/drawing/2014/chart" uri="{C3380CC4-5D6E-409C-BE32-E72D297353CC}">
                <c16:uniqueId val="{0000000B-E2CA-479D-B550-79D1EC48F452}"/>
              </c:ext>
            </c:extLst>
          </c:dPt>
          <c:dPt>
            <c:idx val="6"/>
            <c:bubble3D val="0"/>
            <c:spPr>
              <a:solidFill>
                <a:srgbClr val="00B0F0"/>
              </a:solidFill>
              <a:ln w="19050">
                <a:noFill/>
              </a:ln>
              <a:effectLst/>
            </c:spPr>
            <c:extLst>
              <c:ext xmlns:c16="http://schemas.microsoft.com/office/drawing/2014/chart" uri="{C3380CC4-5D6E-409C-BE32-E72D297353CC}">
                <c16:uniqueId val="{0000000D-E2CA-479D-B550-79D1EC48F452}"/>
              </c:ext>
            </c:extLst>
          </c:dPt>
          <c:dPt>
            <c:idx val="7"/>
            <c:bubble3D val="0"/>
            <c:spPr>
              <a:noFill/>
              <a:ln w="19050">
                <a:noFill/>
              </a:ln>
              <a:effectLst/>
            </c:spPr>
            <c:extLst>
              <c:ext xmlns:c16="http://schemas.microsoft.com/office/drawing/2014/chart" uri="{C3380CC4-5D6E-409C-BE32-E72D297353CC}">
                <c16:uniqueId val="{0000000F-E2CA-479D-B550-79D1EC48F452}"/>
              </c:ext>
            </c:extLst>
          </c:dPt>
          <c:cat>
            <c:strRef>
              <c:f>Sheet1!$A$2:$A$9</c:f>
              <c:strCache>
                <c:ptCount val="7"/>
                <c:pt idx="0">
                  <c:v>1st Qtr</c:v>
                </c:pt>
                <c:pt idx="2">
                  <c:v>2nd Qtr</c:v>
                </c:pt>
                <c:pt idx="4">
                  <c:v>3rd Qtr</c:v>
                </c:pt>
                <c:pt idx="6">
                  <c:v>4th Qtr</c:v>
                </c:pt>
              </c:strCache>
            </c:strRef>
          </c:cat>
          <c:val>
            <c:numRef>
              <c:f>Sheet1!$B$2:$B$9</c:f>
              <c:numCache>
                <c:formatCode>General</c:formatCode>
                <c:ptCount val="8"/>
                <c:pt idx="0">
                  <c:v>4</c:v>
                </c:pt>
                <c:pt idx="1">
                  <c:v>1</c:v>
                </c:pt>
                <c:pt idx="2">
                  <c:v>4</c:v>
                </c:pt>
                <c:pt idx="3">
                  <c:v>1</c:v>
                </c:pt>
                <c:pt idx="4">
                  <c:v>4</c:v>
                </c:pt>
                <c:pt idx="5">
                  <c:v>1</c:v>
                </c:pt>
                <c:pt idx="6">
                  <c:v>4</c:v>
                </c:pt>
                <c:pt idx="7">
                  <c:v>3</c:v>
                </c:pt>
              </c:numCache>
            </c:numRef>
          </c:val>
          <c:extLst>
            <c:ext xmlns:c16="http://schemas.microsoft.com/office/drawing/2014/chart" uri="{C3380CC4-5D6E-409C-BE32-E72D297353CC}">
              <c16:uniqueId val="{00000010-E2CA-479D-B550-79D1EC48F452}"/>
            </c:ext>
          </c:extLst>
        </c:ser>
        <c:dLbls>
          <c:showLegendKey val="0"/>
          <c:showVal val="0"/>
          <c:showCatName val="0"/>
          <c:showSerName val="0"/>
          <c:showPercent val="0"/>
          <c:showBubbleSize val="0"/>
          <c:showLeaderLines val="1"/>
        </c:dLbls>
        <c:firstSliceAng val="173"/>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5/10/2018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5/10/2018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834F14-BB8E-4748-AF16-70780877378B}" type="slidenum">
              <a:rPr lang="en-US" smtClean="0"/>
              <a:t>1</a:t>
            </a:fld>
            <a:endParaRPr lang="en-US"/>
          </a:p>
        </p:txBody>
      </p:sp>
    </p:spTree>
    <p:extLst>
      <p:ext uri="{BB962C8B-B14F-4D97-AF65-F5344CB8AC3E}">
        <p14:creationId xmlns:p14="http://schemas.microsoft.com/office/powerpoint/2010/main" val="4153392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1433242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02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on-demand real-time analytics service to power intelligent action</a:t>
            </a:r>
          </a:p>
          <a:p>
            <a:r>
              <a:rPr lang="en-US" sz="1200" b="0" i="0" kern="1200" dirty="0">
                <a:solidFill>
                  <a:schemeClr val="tx1"/>
                </a:solidFill>
                <a:effectLst/>
                <a:latin typeface="+mn-lt"/>
                <a:ea typeface="+mn-ea"/>
                <a:cs typeface="+mn-cs"/>
              </a:rPr>
              <a:t>Easily develop and run massively parallel real-time analytics on multiple IoT or non-IoT streams of data using simple SQL like language. Use custom code for advanced scenarios. With no infrastructure to manage, you can process data on-demand, scale instantly, and only pay per job.</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186274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Connect, monitor, and manage billions of IoT assets</a:t>
            </a:r>
          </a:p>
          <a:p>
            <a:r>
              <a:rPr lang="en-US" sz="1200" b="0" i="0" kern="1200" dirty="0">
                <a:solidFill>
                  <a:schemeClr val="tx1"/>
                </a:solidFill>
                <a:effectLst/>
                <a:latin typeface="+mn-lt"/>
                <a:ea typeface="+mn-ea"/>
                <a:cs typeface="+mn-cs"/>
              </a:rPr>
              <a:t>Get started quickly</a:t>
            </a:r>
          </a:p>
          <a:p>
            <a:r>
              <a:rPr lang="en-US" sz="1200" b="0" i="0" kern="1200" dirty="0">
                <a:solidFill>
                  <a:schemeClr val="tx1"/>
                </a:solidFill>
                <a:effectLst/>
                <a:latin typeface="+mn-lt"/>
                <a:ea typeface="+mn-ea"/>
                <a:cs typeface="+mn-cs"/>
              </a:rPr>
              <a:t>Register and provision IoT devices automatically</a:t>
            </a:r>
          </a:p>
          <a:p>
            <a:r>
              <a:rPr lang="en-US" sz="1200" b="0" i="0" kern="1200" dirty="0">
                <a:solidFill>
                  <a:schemeClr val="tx1"/>
                </a:solidFill>
                <a:effectLst/>
                <a:latin typeface="+mn-lt"/>
                <a:ea typeface="+mn-ea"/>
                <a:cs typeface="+mn-cs"/>
              </a:rPr>
              <a:t>Connect and manage billions of IoT devices and assets</a:t>
            </a:r>
          </a:p>
          <a:p>
            <a:r>
              <a:rPr lang="en-US" sz="1200" b="0" i="0" kern="1200" dirty="0">
                <a:solidFill>
                  <a:schemeClr val="tx1"/>
                </a:solidFill>
                <a:effectLst/>
                <a:latin typeface="+mn-lt"/>
                <a:ea typeface="+mn-ea"/>
                <a:cs typeface="+mn-cs"/>
              </a:rPr>
              <a:t>Establish reliable, bi-directional communication</a:t>
            </a:r>
          </a:p>
          <a:p>
            <a:r>
              <a:rPr lang="en-US" sz="1200" b="0" i="0" kern="1200" dirty="0">
                <a:solidFill>
                  <a:schemeClr val="tx1"/>
                </a:solidFill>
                <a:effectLst/>
                <a:latin typeface="+mn-lt"/>
                <a:ea typeface="+mn-ea"/>
                <a:cs typeface="+mn-cs"/>
              </a:rPr>
              <a:t>Enhance the security of your IoT solutions</a:t>
            </a:r>
          </a:p>
          <a:p>
            <a:r>
              <a:rPr lang="en-US" sz="1200" b="0" i="0" kern="1200" dirty="0">
                <a:solidFill>
                  <a:schemeClr val="tx1"/>
                </a:solidFill>
                <a:effectLst/>
                <a:latin typeface="+mn-lt"/>
                <a:ea typeface="+mn-ea"/>
                <a:cs typeface="+mn-cs"/>
              </a:rPr>
              <a:t>Ingest real-time data and upload files to the cloud</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196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Time Series Insights</a:t>
            </a:r>
          </a:p>
          <a:p>
            <a:r>
              <a:rPr lang="en-US" sz="1200" b="0" i="0" kern="1200" dirty="0">
                <a:solidFill>
                  <a:schemeClr val="tx1"/>
                </a:solidFill>
                <a:effectLst/>
                <a:latin typeface="+mn-lt"/>
                <a:ea typeface="+mn-ea"/>
                <a:cs typeface="+mn-cs"/>
              </a:rPr>
              <a:t>The best platform for storing and managing time-series data</a:t>
            </a:r>
          </a:p>
          <a:p>
            <a:r>
              <a:rPr lang="en-US" sz="1200" b="0" i="0" kern="1200" dirty="0">
                <a:solidFill>
                  <a:schemeClr val="tx1"/>
                </a:solidFill>
                <a:effectLst/>
                <a:latin typeface="+mn-lt"/>
                <a:ea typeface="+mn-ea"/>
                <a:cs typeface="+mn-cs"/>
              </a:rPr>
              <a:t>Azure Time Series Insights is a fully managed analytics, storage, and visualization service for managing IoT-scale time-series data in the cloud. It provides massively scalable time-series data storage and enables you to explore and analyze billions of events streaming in from all over the world in seconds. Use Time Series Insights to store and manage terabytes of time-series data, explore and visualize billions of events simultaneously, conduct root-cause analysis, and to compare multiple sites and assets.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240175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Extend cloud intelligence to edge devices</a:t>
            </a:r>
          </a:p>
          <a:p>
            <a:r>
              <a:rPr lang="en-US" sz="1200" b="0" i="0" kern="1200" dirty="0">
                <a:solidFill>
                  <a:schemeClr val="tx1"/>
                </a:solidFill>
                <a:effectLst/>
                <a:latin typeface="+mn-lt"/>
                <a:ea typeface="+mn-ea"/>
                <a:cs typeface="+mn-cs"/>
              </a:rPr>
              <a:t>Run artificial intelligence at the edge</a:t>
            </a:r>
          </a:p>
          <a:p>
            <a:r>
              <a:rPr lang="en-US" sz="1200" b="0" i="0" kern="1200" dirty="0">
                <a:solidFill>
                  <a:schemeClr val="tx1"/>
                </a:solidFill>
                <a:effectLst/>
                <a:latin typeface="+mn-lt"/>
                <a:ea typeface="+mn-ea"/>
                <a:cs typeface="+mn-cs"/>
              </a:rPr>
              <a:t>Perform edge analytics</a:t>
            </a:r>
          </a:p>
          <a:p>
            <a:r>
              <a:rPr lang="en-US" sz="1200" b="0" i="0" kern="1200" dirty="0">
                <a:solidFill>
                  <a:schemeClr val="tx1"/>
                </a:solidFill>
                <a:effectLst/>
                <a:latin typeface="+mn-lt"/>
                <a:ea typeface="+mn-ea"/>
                <a:cs typeface="+mn-cs"/>
              </a:rPr>
              <a:t>Deploy IoT solutions from cloud to edge</a:t>
            </a:r>
          </a:p>
          <a:p>
            <a:r>
              <a:rPr lang="en-US" sz="1200" b="0" i="0" kern="1200" dirty="0">
                <a:solidFill>
                  <a:schemeClr val="tx1"/>
                </a:solidFill>
                <a:effectLst/>
                <a:latin typeface="+mn-lt"/>
                <a:ea typeface="+mn-ea"/>
                <a:cs typeface="+mn-cs"/>
              </a:rPr>
              <a:t>Manage devices centrally from the cloud</a:t>
            </a:r>
          </a:p>
          <a:p>
            <a:r>
              <a:rPr lang="en-US" sz="1200" b="0" i="0" kern="1200" dirty="0">
                <a:solidFill>
                  <a:schemeClr val="tx1"/>
                </a:solidFill>
                <a:effectLst/>
                <a:latin typeface="+mn-lt"/>
                <a:ea typeface="+mn-ea"/>
                <a:cs typeface="+mn-cs"/>
              </a:rPr>
              <a:t>Operate with offline and intermittent connectivity</a:t>
            </a:r>
          </a:p>
          <a:p>
            <a:r>
              <a:rPr lang="en-US" sz="1200" b="0" i="0" kern="1200" dirty="0">
                <a:solidFill>
                  <a:schemeClr val="tx1"/>
                </a:solidFill>
                <a:effectLst/>
                <a:latin typeface="+mn-lt"/>
                <a:ea typeface="+mn-ea"/>
                <a:cs typeface="+mn-cs"/>
              </a:rPr>
              <a:t>Enable real-time decisions</a:t>
            </a:r>
          </a:p>
          <a:p>
            <a:r>
              <a:rPr lang="en-US" sz="1200" b="0" i="0" kern="1200" dirty="0">
                <a:solidFill>
                  <a:schemeClr val="tx1"/>
                </a:solidFill>
                <a:effectLst/>
                <a:latin typeface="+mn-lt"/>
                <a:ea typeface="+mn-ea"/>
                <a:cs typeface="+mn-cs"/>
              </a:rPr>
              <a:t>Connect new and legacy devices</a:t>
            </a:r>
          </a:p>
          <a:p>
            <a:r>
              <a:rPr lang="en-US" sz="1200" b="0" i="0" kern="1200" dirty="0">
                <a:solidFill>
                  <a:schemeClr val="tx1"/>
                </a:solidFill>
                <a:effectLst/>
                <a:latin typeface="+mn-lt"/>
                <a:ea typeface="+mn-ea"/>
                <a:cs typeface="+mn-cs"/>
              </a:rPr>
              <a:t>Reduce bandwidth costs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479571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578026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11494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Bus is a multi-tenant cloud service</a:t>
            </a:r>
          </a:p>
          <a:p>
            <a:r>
              <a:rPr lang="en-US" sz="1200" b="0" i="0" kern="1200" dirty="0">
                <a:solidFill>
                  <a:schemeClr val="tx1"/>
                </a:solidFill>
                <a:effectLst/>
                <a:latin typeface="+mn-lt"/>
                <a:ea typeface="+mn-ea"/>
                <a:cs typeface="+mn-cs"/>
              </a:rPr>
              <a:t>Microsoft Azure Service Bus is a reliable information delivery service. The purpose of this service is to make communication easier. When two or more parties want to exchange information, they need a communication facilitator.</a:t>
            </a:r>
          </a:p>
          <a:p>
            <a:r>
              <a:rPr lang="en-US" sz="1200" dirty="0">
                <a:solidFill>
                  <a:srgbClr val="5F5F5F">
                    <a:alpha val="99000"/>
                  </a:srgbClr>
                </a:solidFill>
                <a:latin typeface="Segoe UI"/>
              </a:rPr>
              <a:t>AMQP </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Advanced Message Queuing Protocol</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17320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5/10/2018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827099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929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5/10/2018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146639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Event Hubs is a highly scalable data streaming platform and event ingestion service, capable of receiving and processing millions of events per second. Event Hubs can process and store events, data, or telemetry produced by distributed software and devices. Data sent to an event hub can be transformed and stored using any real-time analytics provider or batching/storage adapters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921682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Azure Relay service facilitates hybrid applications by enabling you to securely expose services that reside within a corporate enterprise network to the public cloud, without having to open a firewall connection, or require intrusive changes to a corporate network infrastructure. Relay supports a variety of different transport protocols and web services standards.</a:t>
            </a:r>
          </a:p>
          <a:p>
            <a:r>
              <a:rPr lang="en-US" sz="1200" b="0" i="0" kern="1200" dirty="0">
                <a:solidFill>
                  <a:schemeClr val="tx1"/>
                </a:solidFill>
                <a:effectLst/>
                <a:latin typeface="+mn-lt"/>
                <a:ea typeface="+mn-ea"/>
                <a:cs typeface="+mn-cs"/>
              </a:rPr>
              <a:t>Windows Communication Foundation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885223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801702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808879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2918833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26</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428688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1367919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437361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5971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834F14-BB8E-4748-AF16-70780877378B}" type="slidenum">
              <a:rPr lang="en-US" smtClean="0"/>
              <a:t>3</a:t>
            </a:fld>
            <a:endParaRPr lang="en-US"/>
          </a:p>
        </p:txBody>
      </p:sp>
    </p:spTree>
    <p:extLst>
      <p:ext uri="{BB962C8B-B14F-4D97-AF65-F5344CB8AC3E}">
        <p14:creationId xmlns:p14="http://schemas.microsoft.com/office/powerpoint/2010/main" val="18427241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Functions can be triggered in many ways, including a pre-defined time by leveraging CRON expressions, by changes in Azure Storage Blob containers, changes to Azure Queues, messages from Service Bus, and HTTP triggers. </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55369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extLst>
      <p:ext uri="{BB962C8B-B14F-4D97-AF65-F5344CB8AC3E}">
        <p14:creationId xmlns:p14="http://schemas.microsoft.com/office/powerpoint/2010/main" val="3524750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2547356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99882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4619471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A53FF0-7B1B-416C-B787-13C708769B0A}" type="datetime1">
              <a:rPr lang="en-US" smtClean="0">
                <a:solidFill>
                  <a:prstClr val="black"/>
                </a:solidFill>
              </a:rPr>
              <a:pPr/>
              <a:t>5/10/2018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747826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36</a:t>
            </a:fld>
            <a:endParaRPr lang="en-US"/>
          </a:p>
        </p:txBody>
      </p:sp>
    </p:spTree>
    <p:extLst>
      <p:ext uri="{BB962C8B-B14F-4D97-AF65-F5344CB8AC3E}">
        <p14:creationId xmlns:p14="http://schemas.microsoft.com/office/powerpoint/2010/main" val="26800855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37</a:t>
            </a:fld>
            <a:endParaRPr lang="en-US"/>
          </a:p>
        </p:txBody>
      </p:sp>
    </p:spTree>
    <p:extLst>
      <p:ext uri="{BB962C8B-B14F-4D97-AF65-F5344CB8AC3E}">
        <p14:creationId xmlns:p14="http://schemas.microsoft.com/office/powerpoint/2010/main" val="19959482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3C833-3849-4B9D-B009-7F716A8E14B2}"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3295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004882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840115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29 comprehensive collection of intelligent and knowledge API to build smarter APPS </a:t>
            </a:r>
          </a:p>
          <a:p>
            <a:r>
              <a:rPr lang="en-US" dirty="0"/>
              <a:t>Available across platform</a:t>
            </a:r>
          </a:p>
          <a:p>
            <a:r>
              <a:rPr lang="en-US" dirty="0"/>
              <a:t>Easy integration with your experience </a:t>
            </a:r>
          </a:p>
          <a:p>
            <a:r>
              <a:rPr lang="en-US" dirty="0"/>
              <a:t>No background Machine learning </a:t>
            </a:r>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2512358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Capture tweets from twitter or comments from Facebook and Figure out the sentiment of the tweets.</a:t>
            </a:r>
          </a:p>
          <a:p>
            <a:endParaRPr lang="en-US" sz="1200" b="0" i="0" kern="1200" dirty="0">
              <a:solidFill>
                <a:schemeClr val="tx1"/>
              </a:solidFill>
              <a:effectLst/>
              <a:latin typeface="+mn-lt"/>
              <a:ea typeface="+mn-ea"/>
              <a:cs typeface="+mn-cs"/>
            </a:endParaRPr>
          </a:p>
          <a:p>
            <a:r>
              <a:rPr lang="en-US" dirty="0"/>
              <a:t>https://blogs.msdn.microsoft.com/biblog/2016/11/01/build-social-sentiment-analysis-solution-using-microsoft-azure-services/</a:t>
            </a:r>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2496080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Build, connect, deploy, and manage intelligent bots to interact naturally with your users on websites, apps, Cortana, Microsoft Teams, Skype, Slack, Facebook Messenger, and more. Get started quickly with a complete bot-building environment. You’ll pay only for what you use.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3392286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This Informational Bot can answer questions defined in a knowledge set or FAQ using Cognitive Services </a:t>
            </a:r>
            <a:r>
              <a:rPr lang="en-US" sz="1200" b="0" i="0" kern="1200" dirty="0" err="1">
                <a:solidFill>
                  <a:schemeClr val="tx1"/>
                </a:solidFill>
                <a:effectLst/>
                <a:latin typeface="+mn-lt"/>
                <a:ea typeface="+mn-ea"/>
                <a:cs typeface="+mn-cs"/>
              </a:rPr>
              <a:t>QnA</a:t>
            </a:r>
            <a:r>
              <a:rPr lang="en-US" sz="1200" b="0" i="0" kern="1200" dirty="0">
                <a:solidFill>
                  <a:schemeClr val="tx1"/>
                </a:solidFill>
                <a:effectLst/>
                <a:latin typeface="+mn-lt"/>
                <a:ea typeface="+mn-ea"/>
                <a:cs typeface="+mn-cs"/>
              </a:rPr>
              <a:t> Maker and answer more open-ended questions using Azure Search</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a:p>
        </p:txBody>
      </p:sp>
    </p:spTree>
    <p:extLst>
      <p:ext uri="{BB962C8B-B14F-4D97-AF65-F5344CB8AC3E}">
        <p14:creationId xmlns:p14="http://schemas.microsoft.com/office/powerpoint/2010/main" val="3635069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5.emf"/><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slideMaster" Target="../slideMasters/slideMaster7.xml"/><Relationship Id="rId4" Type="http://schemas.openxmlformats.org/officeDocument/2006/relationships/tags" Target="../tags/tag3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xml"/><Relationship Id="rId1" Type="http://schemas.openxmlformats.org/officeDocument/2006/relationships/vmlDrawing" Target="../drawings/vmlDrawing34.vml"/><Relationship Id="rId5" Type="http://schemas.openxmlformats.org/officeDocument/2006/relationships/image" Target="../media/image5.emf"/><Relationship Id="rId4" Type="http://schemas.openxmlformats.org/officeDocument/2006/relationships/oleObject" Target="../embeddings/oleObject34.bin"/></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11.xml"/><Relationship Id="rId4" Type="http://schemas.openxmlformats.org/officeDocument/2006/relationships/image" Target="../media/image29.png"/></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emf"/><Relationship Id="rId4" Type="http://schemas.openxmlformats.org/officeDocument/2006/relationships/oleObject" Target="../embeddings/oleObject13.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emf"/><Relationship Id="rId4" Type="http://schemas.openxmlformats.org/officeDocument/2006/relationships/oleObject" Target="../embeddings/oleObject15.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emf"/><Relationship Id="rId4" Type="http://schemas.openxmlformats.org/officeDocument/2006/relationships/oleObject" Target="../embeddings/oleObject16.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5.emf"/><Relationship Id="rId4" Type="http://schemas.openxmlformats.org/officeDocument/2006/relationships/oleObject" Target="../embeddings/oleObject20.bin"/></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5.emf"/><Relationship Id="rId4" Type="http://schemas.openxmlformats.org/officeDocument/2006/relationships/oleObject" Target="../embeddings/oleObject21.bin"/></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5.emf"/><Relationship Id="rId4" Type="http://schemas.openxmlformats.org/officeDocument/2006/relationships/oleObject" Target="../embeddings/oleObject22.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5.emf"/><Relationship Id="rId4" Type="http://schemas.openxmlformats.org/officeDocument/2006/relationships/oleObject" Target="../embeddings/oleObject23.bin"/></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6.xml"/><Relationship Id="rId7" Type="http://schemas.openxmlformats.org/officeDocument/2006/relationships/image" Target="../media/image10.png"/><Relationship Id="rId2" Type="http://schemas.openxmlformats.org/officeDocument/2006/relationships/tags" Target="../tags/tag24.xml"/><Relationship Id="rId1" Type="http://schemas.openxmlformats.org/officeDocument/2006/relationships/vmlDrawing" Target="../drawings/vmlDrawing24.vml"/><Relationship Id="rId6" Type="http://schemas.openxmlformats.org/officeDocument/2006/relationships/image" Target="../media/image9.png"/><Relationship Id="rId5" Type="http://schemas.openxmlformats.org/officeDocument/2006/relationships/image" Target="../media/image5.emf"/><Relationship Id="rId10" Type="http://schemas.openxmlformats.org/officeDocument/2006/relationships/image" Target="../media/image13.png"/><Relationship Id="rId4" Type="http://schemas.openxmlformats.org/officeDocument/2006/relationships/oleObject" Target="../embeddings/oleObject24.bin"/><Relationship Id="rId9" Type="http://schemas.openxmlformats.org/officeDocument/2006/relationships/image" Target="../media/image12.png"/></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5.emf"/><Relationship Id="rId4" Type="http://schemas.openxmlformats.org/officeDocument/2006/relationships/oleObject" Target="../embeddings/oleObject25.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5.emf"/><Relationship Id="rId4" Type="http://schemas.openxmlformats.org/officeDocument/2006/relationships/oleObject" Target="../embeddings/oleObject26.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5.emf"/><Relationship Id="rId4" Type="http://schemas.openxmlformats.org/officeDocument/2006/relationships/oleObject" Target="../embeddings/oleObject27.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5.emf"/><Relationship Id="rId4" Type="http://schemas.openxmlformats.org/officeDocument/2006/relationships/oleObject" Target="../embeddings/oleObject28.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5.emf"/><Relationship Id="rId4" Type="http://schemas.openxmlformats.org/officeDocument/2006/relationships/oleObject" Target="../embeddings/oleObject29.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5.emf"/><Relationship Id="rId4" Type="http://schemas.openxmlformats.org/officeDocument/2006/relationships/oleObject" Target="../embeddings/oleObject30.bin"/></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5.emf"/><Relationship Id="rId4" Type="http://schemas.openxmlformats.org/officeDocument/2006/relationships/oleObject" Target="../embeddings/oleObject31.bin"/></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4.png"/><Relationship Id="rId5" Type="http://schemas.openxmlformats.org/officeDocument/2006/relationships/image" Target="../media/image5.emf"/><Relationship Id="rId4" Type="http://schemas.openxmlformats.org/officeDocument/2006/relationships/oleObject" Target="../embeddings/oleObject32.bin"/></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5BE72C-BB51-4A0A-A5B8-DBEB5DA59D7B}"/>
              </a:ext>
            </a:extLst>
          </p:cNvPr>
          <p:cNvSpPr>
            <a:spLocks noGrp="1"/>
          </p:cNvSpPr>
          <p:nvPr>
            <p:ph type="sldNum" sz="quarter" idx="10"/>
          </p:nvPr>
        </p:nvSpPr>
        <p:spPr/>
        <p:txBody>
          <a:bodyPr/>
          <a:lstStyle/>
          <a:p>
            <a:fld id="{494C348A-C635-486A-AAE5-ADE9061FA829}" type="slidenum">
              <a:rPr lang="en-US" smtClean="0"/>
              <a:t>‹#›</a:t>
            </a:fld>
            <a:endParaRPr lang="en-US"/>
          </a:p>
        </p:txBody>
      </p:sp>
      <p:sp>
        <p:nvSpPr>
          <p:cNvPr id="4" name="Date Placeholder 3">
            <a:extLst>
              <a:ext uri="{FF2B5EF4-FFF2-40B4-BE49-F238E27FC236}">
                <a16:creationId xmlns:a16="http://schemas.microsoft.com/office/drawing/2014/main" id="{E2A11DB3-8153-44E0-81B1-EA49CAD23096}"/>
              </a:ext>
            </a:extLst>
          </p:cNvPr>
          <p:cNvSpPr>
            <a:spLocks noGrp="1"/>
          </p:cNvSpPr>
          <p:nvPr>
            <p:ph type="dt" sz="half" idx="11"/>
          </p:nvPr>
        </p:nvSpPr>
        <p:spPr/>
        <p:txBody>
          <a:bodyPr/>
          <a:lstStyle/>
          <a:p>
            <a:fld id="{15384FCE-1CBB-4B2C-AB83-0639951D88F5}" type="datetimeFigureOut">
              <a:rPr lang="en-US" smtClean="0"/>
              <a:t>5/10/2018</a:t>
            </a:fld>
            <a:endParaRPr lang="en-US"/>
          </a:p>
        </p:txBody>
      </p:sp>
    </p:spTree>
    <p:extLst>
      <p:ext uri="{BB962C8B-B14F-4D97-AF65-F5344CB8AC3E}">
        <p14:creationId xmlns:p14="http://schemas.microsoft.com/office/powerpoint/2010/main" val="7411920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12685853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3710200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1651477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8357485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280533232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32561449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14158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sz="5397"/>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1130822"/>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390" indent="-40306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28" indent="-3459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44" indent="-33641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9021755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6870151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3807"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a:t>Click to add subtitle</a:t>
            </a:r>
          </a:p>
        </p:txBody>
      </p:sp>
    </p:spTree>
    <p:extLst>
      <p:ext uri="{BB962C8B-B14F-4D97-AF65-F5344CB8AC3E}">
        <p14:creationId xmlns:p14="http://schemas.microsoft.com/office/powerpoint/2010/main" val="417826018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 Slide (No Footer)">
    <p:spTree>
      <p:nvGrpSpPr>
        <p:cNvPr id="1" name=""/>
        <p:cNvGrpSpPr/>
        <p:nvPr/>
      </p:nvGrpSpPr>
      <p:grpSpPr>
        <a:xfrm>
          <a:off x="0" y="0"/>
          <a:ext cx="0" cy="0"/>
          <a:chOff x="0" y="0"/>
          <a:chExt cx="0" cy="0"/>
        </a:xfrm>
      </p:grpSpPr>
      <p:sp>
        <p:nvSpPr>
          <p:cNvPr id="6" name="Content"/>
          <p:cNvSpPr>
            <a:spLocks noGrp="1"/>
          </p:cNvSpPr>
          <p:nvPr>
            <p:ph sz="quarter" idx="12"/>
          </p:nvPr>
        </p:nvSpPr>
        <p:spPr>
          <a:xfrm>
            <a:off x="252413" y="1335654"/>
            <a:ext cx="11682412" cy="52937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2040945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2497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483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dirty="0">
                <a:solidFill>
                  <a:srgbClr val="00B0F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575292925"/>
      </p:ext>
    </p:extLst>
  </p:cSld>
  <p:clrMapOvr>
    <a:masterClrMapping/>
  </p:clrMapOvr>
  <p:transitio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1038746"/>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2715718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39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781041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21509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74046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626848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60999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2242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57838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14271025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a:solidFill>
                  <a:srgbClr val="505050"/>
                </a:solidFill>
              </a:rPr>
              <a:t>Microsoft Confidential</a:t>
            </a: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56807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04248188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a:solidFill>
                  <a:prstClr val="white"/>
                </a:solidFill>
                <a:cs typeface="Arial"/>
              </a:rPr>
              <a:t>Microsoft Confidential</a:t>
            </a:r>
            <a:endParaRPr lang="en-US" dirty="0">
              <a:solidFill>
                <a:prstClr val="white"/>
              </a:solidFill>
              <a:cs typeface="Arial"/>
            </a:endParaRPr>
          </a:p>
        </p:txBody>
      </p:sp>
    </p:spTree>
    <p:extLst>
      <p:ext uri="{BB962C8B-B14F-4D97-AF65-F5344CB8AC3E}">
        <p14:creationId xmlns:p14="http://schemas.microsoft.com/office/powerpoint/2010/main" val="375073472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4974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349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3495"/>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6580"/>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48525" y="470068"/>
            <a:ext cx="1648360" cy="353933"/>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624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042235"/>
            <a:ext cx="1613565" cy="345698"/>
          </a:xfrm>
          <a:prstGeom prst="rect">
            <a:avLst/>
          </a:prstGeom>
        </p:spPr>
      </p:pic>
    </p:spTree>
    <p:extLst>
      <p:ext uri="{BB962C8B-B14F-4D97-AF65-F5344CB8AC3E}">
        <p14:creationId xmlns:p14="http://schemas.microsoft.com/office/powerpoint/2010/main" val="57908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10226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507510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9107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91660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83847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2866527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1126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68478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56319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414804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90839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795131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828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1584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0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33754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92578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7199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609964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0117781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55413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68671727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049599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2800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25004672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extLst>
      <p:ext uri="{BB962C8B-B14F-4D97-AF65-F5344CB8AC3E}">
        <p14:creationId xmlns:p14="http://schemas.microsoft.com/office/powerpoint/2010/main" val="36923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535177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120517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859201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521807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3168386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378589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735770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5196673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3220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44778307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71675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804065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5795382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084549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929563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627483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315219060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433761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95735873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0632233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254256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110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2871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429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76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901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2418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150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303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0754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517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4843051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6953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10220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3593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0964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3165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00852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77437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54212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880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41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70763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8493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31311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1746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9"/>
            <a:ext cx="2743200" cy="365125"/>
          </a:xfrm>
          <a:prstGeom prst="rect">
            <a:avLst/>
          </a:prstGeom>
        </p:spPr>
        <p:txBody>
          <a:bodyPr vert="horz" lIns="91440" tIns="45720" rIns="91440" bIns="45720" rtlCol="0" anchor="ctr"/>
          <a:lstStyle>
            <a:lvl1pPr algn="r">
              <a:defRPr sz="1176">
                <a:solidFill>
                  <a:srgbClr val="808080"/>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104713689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Slide Number Placeholder 2"/>
          <p:cNvSpPr txBox="1">
            <a:spLocks/>
          </p:cNvSpPr>
          <p:nvPr userDrawn="1"/>
        </p:nvSpPr>
        <p:spPr>
          <a:xfrm>
            <a:off x="9448800" y="6492876"/>
            <a:ext cx="2743200" cy="365125"/>
          </a:xfrm>
          <a:prstGeom prst="rect">
            <a:avLst/>
          </a:prstGeom>
        </p:spPr>
        <p:txBody>
          <a:bodyPr vert="horz" lIns="89642" tIns="44821" rIns="89642" bIns="44821" rtlCol="0" anchor="ctr"/>
          <a:lstStyle>
            <a:defPPr>
              <a:defRPr lang="en-US"/>
            </a:defPPr>
            <a:lvl1pPr marL="0" algn="r" defTabSz="932742" rtl="0" eaLnBrk="1" latinLnBrk="0" hangingPunct="1">
              <a:defRPr sz="1224"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176"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IN" sz="117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2294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176">
                <a:solidFill>
                  <a:srgbClr val="808080"/>
                </a:solidFill>
              </a:defRPr>
            </a:lvl1pPr>
          </a:lstStyle>
          <a:p>
            <a:pPr defTabSz="914225"/>
            <a:fld id="{A34B8C21-472C-43AD-8B9F-5964D09AB204}" type="slidenum">
              <a:rPr lang="en-IN" smtClean="0"/>
              <a:pPr defTabSz="914225"/>
              <a:t>‹#›</a:t>
            </a:fld>
            <a:endParaRPr lang="en-IN" dirty="0"/>
          </a:p>
        </p:txBody>
      </p:sp>
      <p:sp>
        <p:nvSpPr>
          <p:cNvPr id="8" name="Title 7"/>
          <p:cNvSpPr>
            <a:spLocks noGrp="1"/>
          </p:cNvSpPr>
          <p:nvPr>
            <p:ph type="title" hasCustomPrompt="1"/>
          </p:nvPr>
        </p:nvSpPr>
        <p:spPr>
          <a:xfrm>
            <a:off x="128016" y="73153"/>
            <a:ext cx="12070080" cy="899665"/>
          </a:xfrm>
        </p:spPr>
        <p:txBody>
          <a:bodyPr lIns="91440" tIns="45720" rIns="91440" bIns="45720" anchor="b"/>
          <a:lstStyle>
            <a:lvl1pPr>
              <a:defRPr kumimoji="0" lang="en-US" sz="4400" b="0" i="0" u="none" strike="noStrike" kern="1200" cap="none" spc="0" normalizeH="0" baseline="0" dirty="0">
                <a:ln>
                  <a:noFill/>
                </a:ln>
                <a:solidFill>
                  <a:srgbClr val="282828"/>
                </a:solidFill>
                <a:effectLst/>
                <a:uLnTx/>
                <a:uFillTx/>
                <a:latin typeface="+mj-lt"/>
                <a:ea typeface="+mn-ea"/>
                <a:cs typeface="Segoe UI" pitchFamily="34" charset="0"/>
              </a:defRPr>
            </a:lvl1pPr>
          </a:lstStyle>
          <a:p>
            <a:pPr marL="0" marR="0" lvl="0" indent="0" algn="l" defTabSz="913830" rtl="0" eaLnBrk="1" fontAlgn="auto" latinLnBrk="0" hangingPunct="1">
              <a:lnSpc>
                <a:spcPct val="90000"/>
              </a:lnSpc>
              <a:spcBef>
                <a:spcPct val="20000"/>
              </a:spcBef>
              <a:spcAft>
                <a:spcPts val="0"/>
              </a:spcAft>
              <a:buClrTx/>
              <a:buSzPct val="90000"/>
              <a:buFontTx/>
              <a:buNone/>
              <a:tabLst/>
            </a:pPr>
            <a:r>
              <a:rPr lang="en-US" dirty="0"/>
              <a:t>Master Title | Sub-Title</a:t>
            </a:r>
          </a:p>
        </p:txBody>
      </p:sp>
    </p:spTree>
    <p:extLst>
      <p:ext uri="{BB962C8B-B14F-4D97-AF65-F5344CB8AC3E}">
        <p14:creationId xmlns:p14="http://schemas.microsoft.com/office/powerpoint/2010/main" val="30957608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2822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7087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4974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444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5980578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7609160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0031233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9397702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3326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5584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8990026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64720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7167739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0823263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30440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72776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849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70905637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27882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8366491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970723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675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85772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07305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40068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9340689"/>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EFEFEF"/>
              </a:solidFill>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1961" kern="0" spc="-49">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266976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134215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66879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55077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09636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598" tIns="44799" rIns="89598" bIns="4479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917880"/>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6" y="1008624"/>
            <a:ext cx="11655835" cy="718466"/>
          </a:xfrm>
          <a:noFill/>
        </p:spPr>
        <p:txBody>
          <a:bodyPr lIns="146290" tIns="109717" rIns="146290" bIns="109717">
            <a:noAutofit/>
          </a:bodyPr>
          <a:lstStyle>
            <a:lvl1pPr marL="0" indent="0">
              <a:spcBef>
                <a:spcPts val="0"/>
              </a:spcBef>
              <a:buNone/>
              <a:defRPr sz="2744"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299851820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1_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69240" y="1287675"/>
            <a:ext cx="5541224"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5881251" y="1287676"/>
            <a:ext cx="5539905"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93551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28778871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12201527" cy="9960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0814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55900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9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2"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EFEFE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01199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369274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43282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6" indent="0">
              <a:buNone/>
              <a:defRPr/>
            </a:lvl3pPr>
            <a:lvl4pPr marL="457112" indent="0">
              <a:buNone/>
              <a:defRPr/>
            </a:lvl4pPr>
            <a:lvl5pPr marL="6856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7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94277"/>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70412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48120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469394"/>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517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29038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564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133"/>
            <a:fld id="{0A164282-434E-41D4-9582-783D542A7B68}" type="slidenum">
              <a:rPr lang="en-US" smtClean="0">
                <a:solidFill>
                  <a:srgbClr val="FFFFFF"/>
                </a:solidFill>
              </a:rPr>
              <a:pPr defTabSz="914133"/>
              <a:t>‹#›</a:t>
            </a:fld>
            <a:endParaRPr lang="en-US" dirty="0">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84784788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813958"/>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71253009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65199"/>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16411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3"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827318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87"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33894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11"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73221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35"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356191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59"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20472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83"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3200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20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19387065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3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650206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5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3564828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7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70978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30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33643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2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4603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5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84845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75"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2803598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9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9375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2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23694317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4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0445949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7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3774223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9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1342820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1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6814093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54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174663744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67"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31007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591" name="think-cell Slide" r:id="rId4" imgW="6350000" imgH="6350000" progId="">
                  <p:embed/>
                </p:oleObj>
              </mc:Choice>
              <mc:Fallback>
                <p:oleObj name="think-cell Slide" r:id="rId4" imgW="6350000" imgH="635000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824819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561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13740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663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73750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46E8F"/>
        </a:solidFill>
        <a:effectLst/>
      </p:bgPr>
    </p:bg>
    <p:spTree>
      <p:nvGrpSpPr>
        <p:cNvPr id="1" name=""/>
        <p:cNvGrpSpPr/>
        <p:nvPr/>
      </p:nvGrpSpPr>
      <p:grpSpPr>
        <a:xfrm>
          <a:off x="0" y="0"/>
          <a:ext cx="0" cy="0"/>
          <a:chOff x="0" y="0"/>
          <a:chExt cx="0" cy="0"/>
        </a:xfrm>
      </p:grpSpPr>
      <p:sp>
        <p:nvSpPr>
          <p:cNvPr id="6" name="Slide Number Placeholder"/>
          <p:cNvSpPr>
            <a:spLocks noGrp="1"/>
          </p:cNvSpPr>
          <p:nvPr>
            <p:ph type="sldNum" sz="quarter" idx="12"/>
          </p:nvPr>
        </p:nvSpPr>
        <p:spPr>
          <a:xfrm>
            <a:off x="8824955" y="6319468"/>
            <a:ext cx="770984" cy="365125"/>
          </a:xfrm>
          <a:prstGeom prst="rect">
            <a:avLst/>
          </a:prstGeom>
        </p:spPr>
        <p:txBody>
          <a:bodyPr/>
          <a:lstStyle/>
          <a:p>
            <a:fld id="{494C348A-C635-486A-AAE5-ADE9061FA829}" type="slidenum">
              <a:rPr lang="en-US" smtClean="0"/>
              <a:t>‹#›</a:t>
            </a:fld>
            <a:endParaRPr lang="en-US"/>
          </a:p>
        </p:txBody>
      </p:sp>
      <p:sp>
        <p:nvSpPr>
          <p:cNvPr id="4" name="Date Placeholder"/>
          <p:cNvSpPr>
            <a:spLocks noGrp="1"/>
          </p:cNvSpPr>
          <p:nvPr>
            <p:ph type="dt" sz="half" idx="10"/>
          </p:nvPr>
        </p:nvSpPr>
        <p:spPr>
          <a:xfrm>
            <a:off x="7488103" y="6319468"/>
            <a:ext cx="1327120" cy="365125"/>
          </a:xfrm>
          <a:prstGeom prst="rect">
            <a:avLst/>
          </a:prstGeom>
        </p:spPr>
        <p:txBody>
          <a:bodyPr/>
          <a:lstStyle/>
          <a:p>
            <a:fld id="{15384FCE-1CBB-4B2C-AB83-0639951D88F5}" type="datetimeFigureOut">
              <a:rPr lang="en-US" smtClean="0"/>
              <a:t>5/10/2018</a:t>
            </a:fld>
            <a:endParaRPr lang="en-US" dirty="0"/>
          </a:p>
        </p:txBody>
      </p:sp>
      <p:sp>
        <p:nvSpPr>
          <p:cNvPr id="16" name="Author Information Block"/>
          <p:cNvSpPr>
            <a:spLocks noGrp="1"/>
          </p:cNvSpPr>
          <p:nvPr>
            <p:ph type="body" sz="quarter" idx="11" hasCustomPrompt="1"/>
          </p:nvPr>
        </p:nvSpPr>
        <p:spPr>
          <a:xfrm>
            <a:off x="1215955" y="4637862"/>
            <a:ext cx="7272444" cy="1397178"/>
          </a:xfrm>
        </p:spPr>
        <p:txBody>
          <a:bodyPr>
            <a:normAutofit/>
          </a:bodyPr>
          <a:lstStyle>
            <a:lvl1pPr marL="0" indent="0">
              <a:buFont typeface="Arial" pitchFamily="34" charset="0"/>
              <a:buNone/>
              <a:defRPr sz="1798">
                <a:solidFill>
                  <a:schemeClr val="bg1">
                    <a:alpha val="98000"/>
                  </a:schemeClr>
                </a:solidFill>
                <a:latin typeface="Segoe UI" panose="020B0502040204020203" pitchFamily="34" charset="0"/>
                <a:cs typeface="Segoe UI" panose="020B0502040204020203" pitchFamily="34" charset="0"/>
              </a:defRPr>
            </a:lvl1pPr>
            <a:lvl2pPr marL="459726" indent="0">
              <a:buFont typeface="Arial" pitchFamily="34" charset="0"/>
              <a:buNone/>
              <a:defRPr/>
            </a:lvl2pPr>
            <a:lvl3pPr marL="854464" indent="0">
              <a:buFont typeface="Arial" pitchFamily="34" charset="0"/>
              <a:buNone/>
              <a:defRPr/>
            </a:lvl3pPr>
            <a:lvl4pPr marL="1257123" indent="0">
              <a:buFont typeface="Arial" pitchFamily="34" charset="0"/>
              <a:buNone/>
              <a:defRPr/>
            </a:lvl4pPr>
            <a:lvl5pPr marL="1602709" indent="0">
              <a:buFont typeface="Arial" pitchFamily="34" charset="0"/>
              <a:buNone/>
              <a:defRPr/>
            </a:lvl5pPr>
          </a:lstStyle>
          <a:p>
            <a:pPr lvl="0"/>
            <a:r>
              <a:rPr lang="en-US" dirty="0"/>
              <a:t>Author Information (Name, Title, Email, Twitter)</a:t>
            </a:r>
          </a:p>
        </p:txBody>
      </p:sp>
      <p:sp>
        <p:nvSpPr>
          <p:cNvPr id="2" name="Title"/>
          <p:cNvSpPr>
            <a:spLocks noGrp="1"/>
          </p:cNvSpPr>
          <p:nvPr>
            <p:ph type="ctrTitle"/>
          </p:nvPr>
        </p:nvSpPr>
        <p:spPr>
          <a:xfrm>
            <a:off x="1215953" y="1681889"/>
            <a:ext cx="10219373" cy="912311"/>
          </a:xfrm>
        </p:spPr>
        <p:txBody>
          <a:bodyPr vert="horz" lIns="91440" tIns="45720" rIns="91440" bIns="45720" rtlCol="0" anchor="t" anchorCtr="0">
            <a:noAutofit/>
          </a:bodyPr>
          <a:lstStyle>
            <a:lvl1pPr marL="0" indent="0" algn="l" defTabSz="913193" rtl="0" eaLnBrk="1" latinLnBrk="0" hangingPunct="1">
              <a:spcBef>
                <a:spcPct val="0"/>
              </a:spcBef>
              <a:buClr>
                <a:schemeClr val="accent1">
                  <a:lumMod val="60000"/>
                  <a:lumOff val="40000"/>
                </a:schemeClr>
              </a:buClr>
              <a:buSzPct val="110000"/>
              <a:buFont typeface="Wingdings 2" pitchFamily="18" charset="2"/>
              <a:buNone/>
              <a:defRPr sz="4794" kern="1200">
                <a:solidFill>
                  <a:schemeClr val="bg1"/>
                </a:solidFill>
                <a:latin typeface="Fira Code"/>
                <a:ea typeface="+mj-ea"/>
                <a:cs typeface="Segoe UI Light" panose="020B0502040204020203" pitchFamily="34" charset="0"/>
              </a:defRPr>
            </a:lvl1pPr>
          </a:lstStyle>
          <a:p>
            <a:r>
              <a:rPr lang="en-US"/>
              <a:t>Click to edit Master title style</a:t>
            </a:r>
            <a:endParaRPr dirty="0"/>
          </a:p>
        </p:txBody>
      </p:sp>
      <p:sp>
        <p:nvSpPr>
          <p:cNvPr id="5" name="Text Placeholder 4">
            <a:extLst>
              <a:ext uri="{FF2B5EF4-FFF2-40B4-BE49-F238E27FC236}">
                <a16:creationId xmlns:a16="http://schemas.microsoft.com/office/drawing/2014/main" id="{B6C7E9BF-FDAD-4F7F-A3B9-DD42F359FE12}"/>
              </a:ext>
            </a:extLst>
          </p:cNvPr>
          <p:cNvSpPr>
            <a:spLocks noGrp="1"/>
          </p:cNvSpPr>
          <p:nvPr>
            <p:ph type="body" sz="quarter" idx="13" hasCustomPrompt="1"/>
          </p:nvPr>
        </p:nvSpPr>
        <p:spPr>
          <a:xfrm>
            <a:off x="1216025" y="2598738"/>
            <a:ext cx="7608888" cy="500062"/>
          </a:xfrm>
        </p:spPr>
        <p:txBody>
          <a:bodyPr/>
          <a:lstStyle>
            <a:lvl1pPr marL="0" indent="0">
              <a:buNone/>
              <a:defRPr i="1">
                <a:solidFill>
                  <a:schemeClr val="bg1"/>
                </a:solidFill>
                <a:latin typeface="Segoe UI Light" panose="020B0502040204020203" pitchFamily="34" charset="0"/>
                <a:cs typeface="Segoe UI Light" panose="020B0502040204020203" pitchFamily="34" charset="0"/>
              </a:defRPr>
            </a:lvl1pPr>
          </a:lstStyle>
          <a:p>
            <a:pPr lvl="0"/>
            <a:r>
              <a:rPr lang="en-US" dirty="0"/>
              <a:t>Subtitle</a:t>
            </a:r>
          </a:p>
        </p:txBody>
      </p:sp>
    </p:spTree>
    <p:extLst>
      <p:ext uri="{BB962C8B-B14F-4D97-AF65-F5344CB8AC3E}">
        <p14:creationId xmlns:p14="http://schemas.microsoft.com/office/powerpoint/2010/main" val="11555799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766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79850675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868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bg1"/>
                </a:solidFill>
              </a:defRPr>
            </a:lvl1pPr>
          </a:lstStyle>
          <a:p>
            <a:r>
              <a:rPr lang="en-US" dirty="0"/>
              <a:t>Video title</a:t>
            </a:r>
          </a:p>
        </p:txBody>
      </p:sp>
    </p:spTree>
    <p:extLst>
      <p:ext uri="{BB962C8B-B14F-4D97-AF65-F5344CB8AC3E}">
        <p14:creationId xmlns:p14="http://schemas.microsoft.com/office/powerpoint/2010/main" val="175333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9711"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282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3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295157562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75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293137432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783" name="think-cell Slide" r:id="rId4" imgW="6350000" imgH="6350000" progId="">
                  <p:embed/>
                </p:oleObj>
              </mc:Choice>
              <mc:Fallback>
                <p:oleObj name="think-cell Slide" r:id="rId4" imgW="6350000" imgH="635000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38390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7552330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9536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13894819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5050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theme" Target="../theme/theme10.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29" Type="http://schemas.openxmlformats.org/officeDocument/2006/relationships/theme" Target="../theme/theme11.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3.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4.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theme" Target="../theme/theme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34" Type="http://schemas.openxmlformats.org/officeDocument/2006/relationships/tags" Target="../tags/tag1.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vmlDrawing" Target="../drawings/vmlDrawing1.v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theme" Target="../theme/theme6.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image" Target="../media/image5.emf"/><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oleObject" Target="../embeddings/oleObject1.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image" Target="../media/image15.png"/><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19" Type="http://schemas.openxmlformats.org/officeDocument/2006/relationships/theme" Target="../theme/theme7.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8.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image" Target="../media/image21.png"/><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
        <p:nvSpPr>
          <p:cNvPr id="3" name="TextBox 2">
            <a:extLst>
              <a:ext uri="{FF2B5EF4-FFF2-40B4-BE49-F238E27FC236}">
                <a16:creationId xmlns:a16="http://schemas.microsoft.com/office/drawing/2014/main" id="{E7FAE9CD-C249-492B-9442-3165A1A25598}"/>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 id="2147483919" r:id="rId9"/>
    <p:sldLayoutId id="2147483920" r:id="rId10"/>
    <p:sldLayoutId id="2147483921"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5/10/2018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029446366"/>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168910380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26647"/>
            <a:ext cx="10515600" cy="119575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55262"/>
            <a:ext cx="10515600" cy="47595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F0568AA2-4C6B-4DE7-A5F1-F06FF39C7CAA}"/>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74492204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89117511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859"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94354"/>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6582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70" baseline="0">
          <a:gradFill>
            <a:gsLst>
              <a:gs pos="1250">
                <a:schemeClr val="tx1"/>
              </a:gs>
              <a:gs pos="100000">
                <a:schemeClr val="tx1"/>
              </a:gs>
            </a:gsLst>
            <a:lin ang="5400000" scaled="0"/>
          </a:gradFill>
          <a:latin typeface="+mj-lt"/>
          <a:ea typeface="+mn-ea"/>
          <a:cs typeface="+mn-cs"/>
        </a:defRPr>
      </a:lvl1pPr>
      <a:lvl2pPr marL="33972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573090"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79851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353" kern="1200" spc="0" baseline="0">
          <a:gradFill>
            <a:gsLst>
              <a:gs pos="1250">
                <a:schemeClr val="tx1"/>
              </a:gs>
              <a:gs pos="100000">
                <a:schemeClr val="tx1"/>
              </a:gs>
            </a:gsLst>
            <a:lin ang="5400000" scaled="0"/>
          </a:gradFill>
          <a:latin typeface="+mn-lt"/>
          <a:ea typeface="+mn-ea"/>
          <a:cs typeface="+mn-cs"/>
        </a:defRPr>
      </a:lvl4pPr>
      <a:lvl5pPr marL="1030292"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9" name="think-cell Slide" r:id="rId35" imgW="6350000" imgH="6350000" progId="">
                  <p:embed/>
                </p:oleObj>
              </mc:Choice>
              <mc:Fallback>
                <p:oleObj name="think-cell Slide" r:id="rId35" imgW="6350000" imgH="6350000" progId="">
                  <p:embed/>
                  <p:pic>
                    <p:nvPicPr>
                      <p:cNvPr id="3" name="Object 2" hidden="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a:gradFill>
                  <a:gsLst>
                    <a:gs pos="2239">
                      <a:srgbClr val="505050"/>
                    </a:gs>
                    <a:gs pos="11940">
                      <a:srgbClr val="505050"/>
                    </a:gs>
                  </a:gsLst>
                  <a:lin ang="5400000" scaled="0"/>
                </a:gradFill>
              </a:rPr>
              <a:pPr defTabSz="914367"/>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6633126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0"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78295676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397736"/>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56779837"/>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93.xml"/><Relationship Id="rId5" Type="http://schemas.openxmlformats.org/officeDocument/2006/relationships/image" Target="../media/image60.png"/><Relationship Id="rId4" Type="http://schemas.openxmlformats.org/officeDocument/2006/relationships/image" Target="../media/image59.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6.jpe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5.jpeg"/><Relationship Id="rId2" Type="http://schemas.openxmlformats.org/officeDocument/2006/relationships/notesSlide" Target="../notesSlides/notesSlide2.xml"/><Relationship Id="rId16" Type="http://schemas.openxmlformats.org/officeDocument/2006/relationships/image" Target="../media/image38.png"/><Relationship Id="rId1" Type="http://schemas.openxmlformats.org/officeDocument/2006/relationships/slideLayout" Target="../slideLayouts/slideLayout10.xml"/><Relationship Id="rId6" Type="http://schemas.openxmlformats.org/officeDocument/2006/relationships/image" Target="../media/image41.emf"/><Relationship Id="rId11" Type="http://schemas.openxmlformats.org/officeDocument/2006/relationships/image" Target="../media/image44.png"/><Relationship Id="rId5" Type="http://schemas.microsoft.com/office/2007/relationships/hdphoto" Target="../media/hdphoto2.wdp"/><Relationship Id="rId15" Type="http://schemas.openxmlformats.org/officeDocument/2006/relationships/image" Target="../media/image37.png"/><Relationship Id="rId10" Type="http://schemas.microsoft.com/office/2007/relationships/hdphoto" Target="../media/hdphoto4.wdp"/><Relationship Id="rId4" Type="http://schemas.openxmlformats.org/officeDocument/2006/relationships/image" Target="../media/image40.png"/><Relationship Id="rId9" Type="http://schemas.openxmlformats.org/officeDocument/2006/relationships/image" Target="../media/image43.png"/><Relationship Id="rId14" Type="http://schemas.openxmlformats.org/officeDocument/2006/relationships/image" Target="../media/image4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microsoft.com/office/2007/relationships/hdphoto" Target="../media/hdphoto5.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7.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128.xml"/></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1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3.xml"/><Relationship Id="rId1" Type="http://schemas.openxmlformats.org/officeDocument/2006/relationships/slideLayout" Target="../slideLayouts/slideLayout1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7.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139.xml"/><Relationship Id="rId5" Type="http://schemas.openxmlformats.org/officeDocument/2006/relationships/image" Target="../media/image75.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1E56056-46DE-4356-9117-4A82CD2CE85D}"/>
              </a:ext>
            </a:extLst>
          </p:cNvPr>
          <p:cNvSpPr>
            <a:spLocks noGrp="1"/>
          </p:cNvSpPr>
          <p:nvPr>
            <p:ph type="body" sz="quarter" idx="11"/>
          </p:nvPr>
        </p:nvSpPr>
        <p:spPr/>
        <p:txBody>
          <a:bodyPr>
            <a:normAutofit fontScale="92500" lnSpcReduction="20000"/>
          </a:bodyPr>
          <a:lstStyle/>
          <a:p>
            <a:r>
              <a:rPr lang="en-US" dirty="0"/>
              <a:t>Ken Muse</a:t>
            </a:r>
          </a:p>
          <a:p>
            <a:r>
              <a:rPr lang="en-US" dirty="0"/>
              <a:t>@</a:t>
            </a:r>
            <a:r>
              <a:rPr lang="en-US" dirty="0" err="1"/>
              <a:t>atlantabass</a:t>
            </a:r>
            <a:endParaRPr lang="en-US" dirty="0"/>
          </a:p>
          <a:p>
            <a:r>
              <a:rPr lang="en-US" dirty="0"/>
              <a:t>Microsoft Azure MVP</a:t>
            </a:r>
          </a:p>
          <a:p>
            <a:r>
              <a:rPr lang="en-US" dirty="0"/>
              <a:t>Microsoft ALM | DevOps Ranger</a:t>
            </a:r>
          </a:p>
        </p:txBody>
      </p:sp>
      <p:sp>
        <p:nvSpPr>
          <p:cNvPr id="2" name="Title 1">
            <a:extLst>
              <a:ext uri="{FF2B5EF4-FFF2-40B4-BE49-F238E27FC236}">
                <a16:creationId xmlns:a16="http://schemas.microsoft.com/office/drawing/2014/main" id="{F5530B3A-627B-4E02-AE25-34DC66851610}"/>
              </a:ext>
            </a:extLst>
          </p:cNvPr>
          <p:cNvSpPr>
            <a:spLocks noGrp="1"/>
          </p:cNvSpPr>
          <p:nvPr>
            <p:ph type="ctrTitle"/>
          </p:nvPr>
        </p:nvSpPr>
        <p:spPr>
          <a:xfrm>
            <a:off x="1222182" y="1990436"/>
            <a:ext cx="10206328" cy="984554"/>
          </a:xfrm>
        </p:spPr>
        <p:txBody>
          <a:bodyPr/>
          <a:lstStyle/>
          <a:p>
            <a:r>
              <a:rPr lang="en-US" sz="4400" dirty="0">
                <a:latin typeface="Fira Code" panose="020B0509050000020004" pitchFamily="49" charset="0"/>
                <a:ea typeface="Fira Code" panose="020B0509050000020004" pitchFamily="49" charset="0"/>
              </a:rPr>
              <a:t>Design Solutions by Using Platform Services</a:t>
            </a:r>
            <a:br>
              <a:rPr lang="en-US" sz="5882" dirty="0">
                <a:latin typeface="Fira Code" panose="020B0509050000020004" pitchFamily="49" charset="0"/>
                <a:ea typeface="Fira Code" panose="020B0509050000020004" pitchFamily="49" charset="0"/>
              </a:rPr>
            </a:br>
            <a:r>
              <a:rPr lang="en-US" sz="3600" dirty="0">
                <a:latin typeface="Fira Code" panose="020B0509050000020004" pitchFamily="49" charset="0"/>
                <a:ea typeface="Fira Code" panose="020B0509050000020004" pitchFamily="49" charset="0"/>
              </a:rPr>
              <a:t>Exam 70-535 Certification Jump Start</a:t>
            </a:r>
            <a:endParaRPr lang="en-US" sz="1798" i="1" dirty="0">
              <a:latin typeface="Fira Code" panose="020B0509050000020004" pitchFamily="49" charset="0"/>
              <a:ea typeface="Fira Code" panose="020B0509050000020004" pitchFamily="49" charset="0"/>
            </a:endParaRPr>
          </a:p>
        </p:txBody>
      </p:sp>
      <p:pic>
        <p:nvPicPr>
          <p:cNvPr id="6" name="Picture 5">
            <a:extLst>
              <a:ext uri="{FF2B5EF4-FFF2-40B4-BE49-F238E27FC236}">
                <a16:creationId xmlns:a16="http://schemas.microsoft.com/office/drawing/2014/main" id="{9935C8DB-0211-4288-8DA4-97788D3DCE6C}"/>
              </a:ext>
            </a:extLst>
          </p:cNvPr>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5508" r="15421"/>
          <a:stretch/>
        </p:blipFill>
        <p:spPr>
          <a:xfrm>
            <a:off x="183084" y="1896370"/>
            <a:ext cx="809997" cy="1172685"/>
          </a:xfrm>
          <a:prstGeom prst="rect">
            <a:avLst/>
          </a:prstGeom>
        </p:spPr>
      </p:pic>
      <p:pic>
        <p:nvPicPr>
          <p:cNvPr id="7" name="Picture 6">
            <a:extLst>
              <a:ext uri="{FF2B5EF4-FFF2-40B4-BE49-F238E27FC236}">
                <a16:creationId xmlns:a16="http://schemas.microsoft.com/office/drawing/2014/main" id="{3026284D-74AA-4526-9055-EDE4617ED2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084" y="4573261"/>
            <a:ext cx="925801" cy="1458453"/>
          </a:xfrm>
          <a:prstGeom prst="rect">
            <a:avLst/>
          </a:prstGeom>
        </p:spPr>
      </p:pic>
      <p:sp>
        <p:nvSpPr>
          <p:cNvPr id="8" name="Rectangle 7">
            <a:extLst>
              <a:ext uri="{FF2B5EF4-FFF2-40B4-BE49-F238E27FC236}">
                <a16:creationId xmlns:a16="http://schemas.microsoft.com/office/drawing/2014/main" id="{7BBAF89C-DCDD-4369-8A8F-7539DB69C8F9}"/>
              </a:ext>
            </a:extLst>
          </p:cNvPr>
          <p:cNvSpPr/>
          <p:nvPr/>
        </p:nvSpPr>
        <p:spPr>
          <a:xfrm>
            <a:off x="1" y="6218653"/>
            <a:ext cx="12192000" cy="634970"/>
          </a:xfrm>
          <a:prstGeom prst="rect">
            <a:avLst/>
          </a:prstGeom>
          <a:solidFill>
            <a:srgbClr val="0021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9" name="ConsultingTrainingText">
            <a:extLst>
              <a:ext uri="{FF2B5EF4-FFF2-40B4-BE49-F238E27FC236}">
                <a16:creationId xmlns:a16="http://schemas.microsoft.com/office/drawing/2014/main" id="{508C369E-7702-4657-BF73-D4C324D00376}"/>
              </a:ext>
            </a:extLst>
          </p:cNvPr>
          <p:cNvSpPr txBox="1"/>
          <p:nvPr/>
        </p:nvSpPr>
        <p:spPr>
          <a:xfrm>
            <a:off x="4330464" y="6306465"/>
            <a:ext cx="3552499" cy="512935"/>
          </a:xfrm>
          <a:prstGeom prst="rect">
            <a:avLst/>
          </a:prstGeom>
          <a:noFill/>
        </p:spPr>
        <p:txBody>
          <a:bodyPr wrap="square" rtlCol="0">
            <a:spAutoFit/>
          </a:bodyPr>
          <a:lstStyle/>
          <a:p>
            <a:pPr algn="ctr"/>
            <a:r>
              <a:rPr lang="en-US" sz="1372" dirty="0">
                <a:solidFill>
                  <a:schemeClr val="bg1"/>
                </a:solidFill>
                <a:latin typeface="Segoe UI" panose="020B0502040204020203" pitchFamily="34" charset="0"/>
                <a:cs typeface="Segoe UI" panose="020B0502040204020203" pitchFamily="34" charset="0"/>
              </a:rPr>
              <a:t>Ken Muse   |   @</a:t>
            </a:r>
            <a:r>
              <a:rPr lang="en-US" sz="1372" dirty="0" err="1">
                <a:solidFill>
                  <a:schemeClr val="bg1"/>
                </a:solidFill>
                <a:latin typeface="Segoe UI" panose="020B0502040204020203" pitchFamily="34" charset="0"/>
                <a:cs typeface="Segoe UI" panose="020B0502040204020203" pitchFamily="34" charset="0"/>
              </a:rPr>
              <a:t>AtlantaBass</a:t>
            </a:r>
            <a:endParaRPr lang="en-US" sz="1372" dirty="0">
              <a:solidFill>
                <a:schemeClr val="bg1"/>
              </a:solidFill>
              <a:latin typeface="Segoe UI" panose="020B0502040204020203" pitchFamily="34" charset="0"/>
              <a:cs typeface="Segoe UI" panose="020B0502040204020203" pitchFamily="34" charset="0"/>
            </a:endParaRPr>
          </a:p>
          <a:p>
            <a:pPr algn="ctr"/>
            <a:r>
              <a:rPr lang="en-US" sz="1372" dirty="0">
                <a:solidFill>
                  <a:schemeClr val="bg1"/>
                </a:solidFill>
                <a:latin typeface="Segoe UI" panose="020B0502040204020203" pitchFamily="34" charset="0"/>
                <a:cs typeface="Segoe UI" panose="020B0502040204020203" pitchFamily="34" charset="0"/>
              </a:rPr>
              <a:t>Consulting &amp; Training</a:t>
            </a:r>
          </a:p>
        </p:txBody>
      </p:sp>
      <p:pic>
        <p:nvPicPr>
          <p:cNvPr id="10" name="Wintellect Logo">
            <a:extLst>
              <a:ext uri="{FF2B5EF4-FFF2-40B4-BE49-F238E27FC236}">
                <a16:creationId xmlns:a16="http://schemas.microsoft.com/office/drawing/2014/main" id="{F71D605E-A573-4569-AA10-10D919094A62}"/>
              </a:ext>
            </a:extLst>
          </p:cNvPr>
          <p:cNvPicPr>
            <a:picLocks noChangeAspect="1"/>
          </p:cNvPicPr>
          <p:nvPr/>
        </p:nvPicPr>
        <p:blipFill>
          <a:blip r:embed="rId5"/>
          <a:stretch>
            <a:fillRect/>
          </a:stretch>
        </p:blipFill>
        <p:spPr>
          <a:xfrm>
            <a:off x="378614" y="6308725"/>
            <a:ext cx="1513435" cy="434999"/>
          </a:xfrm>
          <a:prstGeom prst="rect">
            <a:avLst/>
          </a:prstGeom>
        </p:spPr>
      </p:pic>
      <p:pic>
        <p:nvPicPr>
          <p:cNvPr id="11" name="NOW Logo">
            <a:extLst>
              <a:ext uri="{FF2B5EF4-FFF2-40B4-BE49-F238E27FC236}">
                <a16:creationId xmlns:a16="http://schemas.microsoft.com/office/drawing/2014/main" id="{51B4EFFD-6FCD-4DD6-8025-AFA7CD3F409B}"/>
              </a:ext>
            </a:extLst>
          </p:cNvPr>
          <p:cNvPicPr>
            <a:picLocks noChangeAspect="1"/>
          </p:cNvPicPr>
          <p:nvPr/>
        </p:nvPicPr>
        <p:blipFill>
          <a:blip r:embed="rId6"/>
          <a:stretch>
            <a:fillRect/>
          </a:stretch>
        </p:blipFill>
        <p:spPr>
          <a:xfrm>
            <a:off x="10751738" y="6311136"/>
            <a:ext cx="1078931" cy="442439"/>
          </a:xfrm>
          <a:prstGeom prst="rect">
            <a:avLst/>
          </a:prstGeom>
        </p:spPr>
      </p:pic>
    </p:spTree>
    <p:extLst>
      <p:ext uri="{BB962C8B-B14F-4D97-AF65-F5344CB8AC3E}">
        <p14:creationId xmlns:p14="http://schemas.microsoft.com/office/powerpoint/2010/main" val="1016667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1" y="26453"/>
            <a:ext cx="12192000" cy="655482"/>
          </a:xfrm>
          <a:prstGeom prst="rect">
            <a:avLst/>
          </a:prstGeom>
          <a:noFill/>
        </p:spPr>
        <p:txBody>
          <a:bodyPr wrap="square" lIns="247046" tIns="70585" rIns="35292" bIns="70585" anchor="ctr" anchorCtr="0">
            <a:spAutoFit/>
          </a:bodyPr>
          <a:lstStyle/>
          <a:p>
            <a:pPr defTabSz="896386">
              <a:spcAft>
                <a:spcPts val="303"/>
              </a:spcAft>
              <a:defRPr/>
            </a:pPr>
            <a:r>
              <a:rPr lang="en-US" sz="3333" kern="0" dirty="0">
                <a:solidFill>
                  <a:srgbClr val="505050">
                    <a:lumMod val="50000"/>
                  </a:srgbClr>
                </a:solidFill>
                <a:latin typeface="Segoe UI Light"/>
                <a:cs typeface="Segoe UI Semilight" panose="020B0402040204020203" pitchFamily="34" charset="0"/>
              </a:rPr>
              <a:t>Some Modelling Techniques in Azure ML</a:t>
            </a:r>
            <a:endParaRPr lang="en-US" sz="3333" kern="0" dirty="0">
              <a:solidFill>
                <a:srgbClr val="0078D7">
                  <a:lumMod val="50000"/>
                </a:srgbClr>
              </a:solidFill>
              <a:latin typeface="Segoe UI Light"/>
              <a:cs typeface="Segoe UI Semilight" panose="020B0402040204020203" pitchFamily="34" charset="0"/>
            </a:endParaRPr>
          </a:p>
        </p:txBody>
      </p:sp>
      <p:sp>
        <p:nvSpPr>
          <p:cNvPr id="3" name="Slide Number Placeholder 2"/>
          <p:cNvSpPr>
            <a:spLocks noGrp="1"/>
          </p:cNvSpPr>
          <p:nvPr>
            <p:ph type="sldNum" sz="quarter" idx="4"/>
          </p:nvPr>
        </p:nvSpPr>
        <p:spPr/>
        <p:txBody>
          <a:bodyPr/>
          <a:lstStyle/>
          <a:p>
            <a:pPr defTabSz="896386">
              <a:defRPr/>
            </a:pPr>
            <a:fld id="{A34B8C21-472C-43AD-8B9F-5964D09AB204}" type="slidenum">
              <a:rPr lang="en-IN" sz="1765" kern="0">
                <a:solidFill>
                  <a:sysClr val="windowText" lastClr="000000"/>
                </a:solidFill>
                <a:latin typeface="Segoe UI"/>
              </a:rPr>
              <a:pPr defTabSz="896386">
                <a:defRPr/>
              </a:pPr>
              <a:t>10</a:t>
            </a:fld>
            <a:endParaRPr lang="en-IN" sz="1765" kern="0" dirty="0">
              <a:solidFill>
                <a:sysClr val="windowText" lastClr="000000"/>
              </a:solidFill>
              <a:latin typeface="Segoe UI"/>
            </a:endParaRPr>
          </a:p>
        </p:txBody>
      </p:sp>
      <p:grpSp>
        <p:nvGrpSpPr>
          <p:cNvPr id="25" name="Group 24"/>
          <p:cNvGrpSpPr/>
          <p:nvPr/>
        </p:nvGrpSpPr>
        <p:grpSpPr>
          <a:xfrm>
            <a:off x="740523" y="2766577"/>
            <a:ext cx="3499862" cy="425464"/>
            <a:chOff x="1040595" y="5370491"/>
            <a:chExt cx="3570042" cy="433995"/>
          </a:xfrm>
        </p:grpSpPr>
        <p:cxnSp>
          <p:nvCxnSpPr>
            <p:cNvPr id="26" name="Straight Connector 25"/>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40595" y="5804486"/>
              <a:ext cx="3050369"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23011" y="5038533"/>
            <a:ext cx="4378379" cy="425464"/>
            <a:chOff x="144462" y="5370491"/>
            <a:chExt cx="4466175" cy="433995"/>
          </a:xfrm>
        </p:grpSpPr>
        <p:cxnSp>
          <p:nvCxnSpPr>
            <p:cNvPr id="29" name="Straight Connector 28"/>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4462" y="5804486"/>
              <a:ext cx="3945347"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flipV="1">
            <a:off x="7816862" y="3349986"/>
            <a:ext cx="704881" cy="420162"/>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776672" y="5096607"/>
            <a:ext cx="3544550" cy="1021668"/>
            <a:chOff x="7810508" y="2861584"/>
            <a:chExt cx="4084684" cy="1042155"/>
          </a:xfrm>
        </p:grpSpPr>
        <p:sp>
          <p:nvSpPr>
            <p:cNvPr id="38" name="Rectangle 37"/>
            <p:cNvSpPr/>
            <p:nvPr/>
          </p:nvSpPr>
          <p:spPr>
            <a:xfrm>
              <a:off x="7818492" y="2861584"/>
              <a:ext cx="4076700" cy="40011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BINARY CLASSIFICATION</a:t>
              </a:r>
            </a:p>
          </p:txBody>
        </p:sp>
        <p:sp>
          <p:nvSpPr>
            <p:cNvPr id="39" name="Rectangle 38"/>
            <p:cNvSpPr/>
            <p:nvPr/>
          </p:nvSpPr>
          <p:spPr>
            <a:xfrm>
              <a:off x="7810508" y="3308960"/>
              <a:ext cx="3573730" cy="594779"/>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within a future period of time</a:t>
              </a:r>
            </a:p>
          </p:txBody>
        </p:sp>
      </p:grpSp>
      <p:grpSp>
        <p:nvGrpSpPr>
          <p:cNvPr id="34" name="Group 33"/>
          <p:cNvGrpSpPr/>
          <p:nvPr/>
        </p:nvGrpSpPr>
        <p:grpSpPr>
          <a:xfrm>
            <a:off x="6609179" y="1446948"/>
            <a:ext cx="4248014" cy="430747"/>
            <a:chOff x="6946018" y="3486759"/>
            <a:chExt cx="4895345" cy="439384"/>
          </a:xfrm>
        </p:grpSpPr>
        <p:cxnSp>
          <p:nvCxnSpPr>
            <p:cNvPr id="36" name="Straight Connector 35"/>
            <p:cNvCxnSpPr/>
            <p:nvPr/>
          </p:nvCxnSpPr>
          <p:spPr>
            <a:xfrm flipV="1">
              <a:off x="6946018" y="3497556"/>
              <a:ext cx="719015" cy="428587"/>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73018" y="3486759"/>
              <a:ext cx="4168345"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8526151" y="3339401"/>
            <a:ext cx="2648020"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41" name="Chart 40"/>
          <p:cNvGraphicFramePr/>
          <p:nvPr>
            <p:extLst/>
          </p:nvPr>
        </p:nvGraphicFramePr>
        <p:xfrm>
          <a:off x="3952466" y="1614660"/>
          <a:ext cx="4123554" cy="4123554"/>
        </p:xfrm>
        <a:graphic>
          <a:graphicData uri="http://schemas.openxmlformats.org/drawingml/2006/chart">
            <c:chart xmlns:c="http://schemas.openxmlformats.org/drawingml/2006/chart" xmlns:r="http://schemas.openxmlformats.org/officeDocument/2006/relationships" r:id="rId3"/>
          </a:graphicData>
        </a:graphic>
      </p:graphicFrame>
      <p:sp>
        <p:nvSpPr>
          <p:cNvPr id="42" name="Oval 41"/>
          <p:cNvSpPr/>
          <p:nvPr/>
        </p:nvSpPr>
        <p:spPr bwMode="auto">
          <a:xfrm>
            <a:off x="4714427" y="2376621"/>
            <a:ext cx="2599632" cy="259963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Freeform 42"/>
          <p:cNvSpPr>
            <a:spLocks noChangeAspect="1" noEditPoints="1"/>
          </p:cNvSpPr>
          <p:nvPr/>
        </p:nvSpPr>
        <p:spPr bwMode="auto">
          <a:xfrm>
            <a:off x="4594863" y="2233767"/>
            <a:ext cx="3533090" cy="4482124"/>
          </a:xfrm>
          <a:custGeom>
            <a:avLst/>
            <a:gdLst>
              <a:gd name="T0" fmla="*/ 136 w 288"/>
              <a:gd name="T1" fmla="*/ 30 h 365"/>
              <a:gd name="T2" fmla="*/ 69 w 288"/>
              <a:gd name="T3" fmla="*/ 42 h 365"/>
              <a:gd name="T4" fmla="*/ 30 w 288"/>
              <a:gd name="T5" fmla="*/ 97 h 365"/>
              <a:gd name="T6" fmla="*/ 42 w 288"/>
              <a:gd name="T7" fmla="*/ 164 h 365"/>
              <a:gd name="T8" fmla="*/ 98 w 288"/>
              <a:gd name="T9" fmla="*/ 204 h 365"/>
              <a:gd name="T10" fmla="*/ 165 w 288"/>
              <a:gd name="T11" fmla="*/ 192 h 365"/>
              <a:gd name="T12" fmla="*/ 204 w 288"/>
              <a:gd name="T13" fmla="*/ 136 h 365"/>
              <a:gd name="T14" fmla="*/ 192 w 288"/>
              <a:gd name="T15" fmla="*/ 69 h 365"/>
              <a:gd name="T16" fmla="*/ 136 w 288"/>
              <a:gd name="T17" fmla="*/ 30 h 365"/>
              <a:gd name="T18" fmla="*/ 249 w 288"/>
              <a:gd name="T19" fmla="*/ 273 h 365"/>
              <a:gd name="T20" fmla="*/ 279 w 288"/>
              <a:gd name="T21" fmla="*/ 313 h 365"/>
              <a:gd name="T22" fmla="*/ 269 w 288"/>
              <a:gd name="T23" fmla="*/ 355 h 365"/>
              <a:gd name="T24" fmla="*/ 226 w 288"/>
              <a:gd name="T25" fmla="*/ 347 h 365"/>
              <a:gd name="T26" fmla="*/ 203 w 288"/>
              <a:gd name="T27" fmla="*/ 302 h 365"/>
              <a:gd name="T28" fmla="*/ 227 w 288"/>
              <a:gd name="T29" fmla="*/ 289 h 365"/>
              <a:gd name="T30" fmla="*/ 249 w 288"/>
              <a:gd name="T31" fmla="*/ 273 h 365"/>
              <a:gd name="T32" fmla="*/ 198 w 288"/>
              <a:gd name="T33" fmla="*/ 207 h 365"/>
              <a:gd name="T34" fmla="*/ 243 w 288"/>
              <a:gd name="T35" fmla="*/ 265 h 365"/>
              <a:gd name="T36" fmla="*/ 222 w 288"/>
              <a:gd name="T37" fmla="*/ 281 h 365"/>
              <a:gd name="T38" fmla="*/ 199 w 288"/>
              <a:gd name="T39" fmla="*/ 293 h 365"/>
              <a:gd name="T40" fmla="*/ 165 w 288"/>
              <a:gd name="T41" fmla="*/ 228 h 365"/>
              <a:gd name="T42" fmla="*/ 182 w 288"/>
              <a:gd name="T43" fmla="*/ 219 h 365"/>
              <a:gd name="T44" fmla="*/ 198 w 288"/>
              <a:gd name="T45" fmla="*/ 207 h 365"/>
              <a:gd name="T46" fmla="*/ 56 w 288"/>
              <a:gd name="T47" fmla="*/ 21 h 365"/>
              <a:gd name="T48" fmla="*/ 141 w 288"/>
              <a:gd name="T49" fmla="*/ 7 h 365"/>
              <a:gd name="T50" fmla="*/ 212 w 288"/>
              <a:gd name="T51" fmla="*/ 56 h 365"/>
              <a:gd name="T52" fmla="*/ 227 w 288"/>
              <a:gd name="T53" fmla="*/ 141 h 365"/>
              <a:gd name="T54" fmla="*/ 177 w 288"/>
              <a:gd name="T55" fmla="*/ 212 h 365"/>
              <a:gd name="T56" fmla="*/ 92 w 288"/>
              <a:gd name="T57" fmla="*/ 227 h 365"/>
              <a:gd name="T58" fmla="*/ 22 w 288"/>
              <a:gd name="T59" fmla="*/ 177 h 365"/>
              <a:gd name="T60" fmla="*/ 7 w 288"/>
              <a:gd name="T61" fmla="*/ 92 h 365"/>
              <a:gd name="T62" fmla="*/ 56 w 288"/>
              <a:gd name="T63" fmla="*/ 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365">
                <a:moveTo>
                  <a:pt x="136" y="30"/>
                </a:moveTo>
                <a:cubicBezTo>
                  <a:pt x="114" y="25"/>
                  <a:pt x="90" y="28"/>
                  <a:pt x="69" y="42"/>
                </a:cubicBezTo>
                <a:cubicBezTo>
                  <a:pt x="48" y="55"/>
                  <a:pt x="35" y="75"/>
                  <a:pt x="30" y="97"/>
                </a:cubicBezTo>
                <a:cubicBezTo>
                  <a:pt x="25" y="120"/>
                  <a:pt x="28" y="144"/>
                  <a:pt x="42" y="164"/>
                </a:cubicBezTo>
                <a:cubicBezTo>
                  <a:pt x="55" y="185"/>
                  <a:pt x="75" y="199"/>
                  <a:pt x="98" y="204"/>
                </a:cubicBezTo>
                <a:cubicBezTo>
                  <a:pt x="120" y="208"/>
                  <a:pt x="144" y="205"/>
                  <a:pt x="165" y="192"/>
                </a:cubicBezTo>
                <a:cubicBezTo>
                  <a:pt x="185" y="179"/>
                  <a:pt x="199" y="158"/>
                  <a:pt x="204" y="136"/>
                </a:cubicBezTo>
                <a:cubicBezTo>
                  <a:pt x="209" y="114"/>
                  <a:pt x="205" y="89"/>
                  <a:pt x="192" y="69"/>
                </a:cubicBezTo>
                <a:cubicBezTo>
                  <a:pt x="179" y="48"/>
                  <a:pt x="158" y="35"/>
                  <a:pt x="136" y="30"/>
                </a:cubicBezTo>
                <a:moveTo>
                  <a:pt x="249" y="273"/>
                </a:moveTo>
                <a:cubicBezTo>
                  <a:pt x="279" y="313"/>
                  <a:pt x="279" y="313"/>
                  <a:pt x="279" y="313"/>
                </a:cubicBezTo>
                <a:cubicBezTo>
                  <a:pt x="288" y="327"/>
                  <a:pt x="283" y="346"/>
                  <a:pt x="269" y="355"/>
                </a:cubicBezTo>
                <a:cubicBezTo>
                  <a:pt x="254" y="365"/>
                  <a:pt x="235" y="361"/>
                  <a:pt x="226" y="347"/>
                </a:cubicBezTo>
                <a:cubicBezTo>
                  <a:pt x="203" y="302"/>
                  <a:pt x="203" y="302"/>
                  <a:pt x="203" y="302"/>
                </a:cubicBezTo>
                <a:cubicBezTo>
                  <a:pt x="211" y="299"/>
                  <a:pt x="219" y="294"/>
                  <a:pt x="227" y="289"/>
                </a:cubicBezTo>
                <a:cubicBezTo>
                  <a:pt x="235" y="285"/>
                  <a:pt x="242" y="279"/>
                  <a:pt x="249" y="273"/>
                </a:cubicBezTo>
                <a:moveTo>
                  <a:pt x="198" y="207"/>
                </a:moveTo>
                <a:cubicBezTo>
                  <a:pt x="243" y="265"/>
                  <a:pt x="243" y="265"/>
                  <a:pt x="243" y="265"/>
                </a:cubicBezTo>
                <a:cubicBezTo>
                  <a:pt x="236" y="271"/>
                  <a:pt x="229" y="276"/>
                  <a:pt x="222" y="281"/>
                </a:cubicBezTo>
                <a:cubicBezTo>
                  <a:pt x="214" y="286"/>
                  <a:pt x="206" y="290"/>
                  <a:pt x="199" y="293"/>
                </a:cubicBezTo>
                <a:cubicBezTo>
                  <a:pt x="165" y="228"/>
                  <a:pt x="165" y="228"/>
                  <a:pt x="165" y="228"/>
                </a:cubicBezTo>
                <a:cubicBezTo>
                  <a:pt x="171" y="226"/>
                  <a:pt x="177" y="223"/>
                  <a:pt x="182" y="219"/>
                </a:cubicBezTo>
                <a:cubicBezTo>
                  <a:pt x="188" y="216"/>
                  <a:pt x="193" y="212"/>
                  <a:pt x="198" y="207"/>
                </a:cubicBezTo>
                <a:moveTo>
                  <a:pt x="56" y="21"/>
                </a:moveTo>
                <a:cubicBezTo>
                  <a:pt x="82" y="5"/>
                  <a:pt x="113" y="0"/>
                  <a:pt x="141" y="7"/>
                </a:cubicBezTo>
                <a:cubicBezTo>
                  <a:pt x="169" y="13"/>
                  <a:pt x="195" y="30"/>
                  <a:pt x="212" y="56"/>
                </a:cubicBezTo>
                <a:cubicBezTo>
                  <a:pt x="229" y="82"/>
                  <a:pt x="233" y="113"/>
                  <a:pt x="227" y="141"/>
                </a:cubicBezTo>
                <a:cubicBezTo>
                  <a:pt x="221" y="169"/>
                  <a:pt x="204" y="195"/>
                  <a:pt x="177" y="212"/>
                </a:cubicBezTo>
                <a:cubicBezTo>
                  <a:pt x="151" y="228"/>
                  <a:pt x="121" y="233"/>
                  <a:pt x="92" y="227"/>
                </a:cubicBezTo>
                <a:cubicBezTo>
                  <a:pt x="64" y="221"/>
                  <a:pt x="38" y="203"/>
                  <a:pt x="22" y="177"/>
                </a:cubicBezTo>
                <a:cubicBezTo>
                  <a:pt x="5" y="151"/>
                  <a:pt x="0" y="120"/>
                  <a:pt x="7" y="92"/>
                </a:cubicBezTo>
                <a:cubicBezTo>
                  <a:pt x="13" y="64"/>
                  <a:pt x="30" y="38"/>
                  <a:pt x="56" y="21"/>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sp>
        <p:nvSpPr>
          <p:cNvPr id="44" name="Rectangle 43"/>
          <p:cNvSpPr/>
          <p:nvPr/>
        </p:nvSpPr>
        <p:spPr>
          <a:xfrm>
            <a:off x="7414206" y="1517283"/>
            <a:ext cx="3442987" cy="1131474"/>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 their causes within a future time period</a:t>
            </a:r>
          </a:p>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within ranges of future periods</a:t>
            </a:r>
          </a:p>
        </p:txBody>
      </p:sp>
      <p:sp>
        <p:nvSpPr>
          <p:cNvPr id="45" name="Rectangle 44"/>
          <p:cNvSpPr/>
          <p:nvPr/>
        </p:nvSpPr>
        <p:spPr>
          <a:xfrm>
            <a:off x="8521743" y="3347787"/>
            <a:ext cx="3143201" cy="573280"/>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Identify change in normal trends to find anomalies</a:t>
            </a:r>
          </a:p>
        </p:txBody>
      </p:sp>
      <p:sp>
        <p:nvSpPr>
          <p:cNvPr id="46" name="Rectangle 45"/>
          <p:cNvSpPr/>
          <p:nvPr/>
        </p:nvSpPr>
        <p:spPr>
          <a:xfrm>
            <a:off x="8521743" y="2892389"/>
            <a:ext cx="3227129" cy="392245"/>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ANOMALY DETECTION</a:t>
            </a:r>
          </a:p>
        </p:txBody>
      </p:sp>
      <p:sp>
        <p:nvSpPr>
          <p:cNvPr id="47" name="Oval 46"/>
          <p:cNvSpPr>
            <a:spLocks noChangeAspect="1"/>
          </p:cNvSpPr>
          <p:nvPr/>
        </p:nvSpPr>
        <p:spPr bwMode="auto">
          <a:xfrm>
            <a:off x="6204924" y="1468126"/>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Oval 48"/>
          <p:cNvSpPr>
            <a:spLocks noChangeAspect="1"/>
          </p:cNvSpPr>
          <p:nvPr/>
        </p:nvSpPr>
        <p:spPr bwMode="auto">
          <a:xfrm>
            <a:off x="7541805" y="3454154"/>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angle 50"/>
          <p:cNvSpPr/>
          <p:nvPr/>
        </p:nvSpPr>
        <p:spPr>
          <a:xfrm>
            <a:off x="7396037" y="738353"/>
            <a:ext cx="3664785"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MULTICLASS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CLASSIFICATION</a:t>
            </a:r>
          </a:p>
        </p:txBody>
      </p:sp>
      <p:sp>
        <p:nvSpPr>
          <p:cNvPr id="53" name="Oval 52"/>
          <p:cNvSpPr>
            <a:spLocks noChangeAspect="1"/>
          </p:cNvSpPr>
          <p:nvPr/>
        </p:nvSpPr>
        <p:spPr bwMode="auto">
          <a:xfrm>
            <a:off x="3987658" y="2652099"/>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8" name="Oval 57"/>
          <p:cNvSpPr>
            <a:spLocks noChangeAspect="1"/>
          </p:cNvSpPr>
          <p:nvPr/>
        </p:nvSpPr>
        <p:spPr bwMode="auto">
          <a:xfrm>
            <a:off x="4746708" y="4804150"/>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68" name="Rectangle 67"/>
          <p:cNvSpPr/>
          <p:nvPr/>
        </p:nvSpPr>
        <p:spPr>
          <a:xfrm>
            <a:off x="776672" y="3240622"/>
            <a:ext cx="3241646" cy="814661"/>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the amount of time before the next failure</a:t>
            </a:r>
          </a:p>
        </p:txBody>
      </p:sp>
      <p:sp>
        <p:nvSpPr>
          <p:cNvPr id="69" name="Rectangle 68"/>
          <p:cNvSpPr/>
          <p:nvPr/>
        </p:nvSpPr>
        <p:spPr>
          <a:xfrm>
            <a:off x="789267" y="2487772"/>
            <a:ext cx="3889526"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REGRESSION or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SURVIVAL ANALYSIS</a:t>
            </a:r>
          </a:p>
        </p:txBody>
      </p:sp>
      <p:sp>
        <p:nvSpPr>
          <p:cNvPr id="80" name="Rectangle 79"/>
          <p:cNvSpPr/>
          <p:nvPr/>
        </p:nvSpPr>
        <p:spPr>
          <a:xfrm>
            <a:off x="4000198" y="2739553"/>
            <a:ext cx="602419" cy="452590"/>
          </a:xfrm>
          <a:prstGeom prst="rect">
            <a:avLst/>
          </a:prstGeom>
        </p:spPr>
        <p:txBody>
          <a:bodyPr wrap="square">
            <a:spAutoFit/>
          </a:bodyPr>
          <a:lstStyle/>
          <a:p>
            <a:pPr defTabSz="896386">
              <a:spcBef>
                <a:spcPts val="196"/>
              </a:spcBef>
              <a:defRPr/>
            </a:pPr>
            <a:r>
              <a:rPr lang="en-US" sz="1176" kern="0" dirty="0">
                <a:solidFill>
                  <a:srgbClr val="00B0F0"/>
                </a:solidFill>
                <a:latin typeface="Segoe UI"/>
                <a:cs typeface="Segoe UI Semilight" panose="020B0402040204020203" pitchFamily="34" charset="0"/>
              </a:rPr>
              <a:t>1001001010</a:t>
            </a:r>
          </a:p>
        </p:txBody>
      </p:sp>
      <p:sp>
        <p:nvSpPr>
          <p:cNvPr id="81" name="Freeform 80"/>
          <p:cNvSpPr>
            <a:spLocks noChangeAspect="1" noEditPoints="1"/>
          </p:cNvSpPr>
          <p:nvPr/>
        </p:nvSpPr>
        <p:spPr bwMode="auto">
          <a:xfrm>
            <a:off x="7668538" y="3589658"/>
            <a:ext cx="385150" cy="335752"/>
          </a:xfrm>
          <a:custGeom>
            <a:avLst/>
            <a:gdLst>
              <a:gd name="T0" fmla="*/ 122 w 126"/>
              <a:gd name="T1" fmla="*/ 102 h 110"/>
              <a:gd name="T2" fmla="*/ 4 w 126"/>
              <a:gd name="T3" fmla="*/ 102 h 110"/>
              <a:gd name="T4" fmla="*/ 0 w 126"/>
              <a:gd name="T5" fmla="*/ 106 h 110"/>
              <a:gd name="T6" fmla="*/ 4 w 126"/>
              <a:gd name="T7" fmla="*/ 110 h 110"/>
              <a:gd name="T8" fmla="*/ 122 w 126"/>
              <a:gd name="T9" fmla="*/ 110 h 110"/>
              <a:gd name="T10" fmla="*/ 126 w 126"/>
              <a:gd name="T11" fmla="*/ 106 h 110"/>
              <a:gd name="T12" fmla="*/ 122 w 126"/>
              <a:gd name="T13" fmla="*/ 102 h 110"/>
              <a:gd name="T14" fmla="*/ 18 w 126"/>
              <a:gd name="T15" fmla="*/ 76 h 110"/>
              <a:gd name="T16" fmla="*/ 34 w 126"/>
              <a:gd name="T17" fmla="*/ 60 h 110"/>
              <a:gd name="T18" fmla="*/ 33 w 126"/>
              <a:gd name="T19" fmla="*/ 54 h 110"/>
              <a:gd name="T20" fmla="*/ 43 w 126"/>
              <a:gd name="T21" fmla="*/ 44 h 110"/>
              <a:gd name="T22" fmla="*/ 50 w 126"/>
              <a:gd name="T23" fmla="*/ 45 h 110"/>
              <a:gd name="T24" fmla="*/ 53 w 126"/>
              <a:gd name="T25" fmla="*/ 45 h 110"/>
              <a:gd name="T26" fmla="*/ 65 w 126"/>
              <a:gd name="T27" fmla="*/ 64 h 110"/>
              <a:gd name="T28" fmla="*/ 63 w 126"/>
              <a:gd name="T29" fmla="*/ 73 h 110"/>
              <a:gd name="T30" fmla="*/ 78 w 126"/>
              <a:gd name="T31" fmla="*/ 89 h 110"/>
              <a:gd name="T32" fmla="*/ 94 w 126"/>
              <a:gd name="T33" fmla="*/ 73 h 110"/>
              <a:gd name="T34" fmla="*/ 90 w 126"/>
              <a:gd name="T35" fmla="*/ 63 h 110"/>
              <a:gd name="T36" fmla="*/ 107 w 126"/>
              <a:gd name="T37" fmla="*/ 31 h 110"/>
              <a:gd name="T38" fmla="*/ 108 w 126"/>
              <a:gd name="T39" fmla="*/ 31 h 110"/>
              <a:gd name="T40" fmla="*/ 124 w 126"/>
              <a:gd name="T41" fmla="*/ 16 h 110"/>
              <a:gd name="T42" fmla="*/ 108 w 126"/>
              <a:gd name="T43" fmla="*/ 0 h 110"/>
              <a:gd name="T44" fmla="*/ 93 w 126"/>
              <a:gd name="T45" fmla="*/ 16 h 110"/>
              <a:gd name="T46" fmla="*/ 96 w 126"/>
              <a:gd name="T47" fmla="*/ 26 h 110"/>
              <a:gd name="T48" fmla="*/ 80 w 126"/>
              <a:gd name="T49" fmla="*/ 58 h 110"/>
              <a:gd name="T50" fmla="*/ 78 w 126"/>
              <a:gd name="T51" fmla="*/ 57 h 110"/>
              <a:gd name="T52" fmla="*/ 75 w 126"/>
              <a:gd name="T53" fmla="*/ 58 h 110"/>
              <a:gd name="T54" fmla="*/ 63 w 126"/>
              <a:gd name="T55" fmla="*/ 38 h 110"/>
              <a:gd name="T56" fmla="*/ 65 w 126"/>
              <a:gd name="T57" fmla="*/ 30 h 110"/>
              <a:gd name="T58" fmla="*/ 50 w 126"/>
              <a:gd name="T59" fmla="*/ 14 h 110"/>
              <a:gd name="T60" fmla="*/ 34 w 126"/>
              <a:gd name="T61" fmla="*/ 30 h 110"/>
              <a:gd name="T62" fmla="*/ 35 w 126"/>
              <a:gd name="T63" fmla="*/ 35 h 110"/>
              <a:gd name="T64" fmla="*/ 24 w 126"/>
              <a:gd name="T65" fmla="*/ 46 h 110"/>
              <a:gd name="T66" fmla="*/ 18 w 126"/>
              <a:gd name="T67" fmla="*/ 45 h 110"/>
              <a:gd name="T68" fmla="*/ 3 w 126"/>
              <a:gd name="T69" fmla="*/ 60 h 110"/>
              <a:gd name="T70" fmla="*/ 18 w 126"/>
              <a:gd name="T71" fmla="*/ 76 h 110"/>
              <a:gd name="T72" fmla="*/ 108 w 126"/>
              <a:gd name="T73" fmla="*/ 8 h 110"/>
              <a:gd name="T74" fmla="*/ 116 w 126"/>
              <a:gd name="T75" fmla="*/ 16 h 110"/>
              <a:gd name="T76" fmla="*/ 108 w 126"/>
              <a:gd name="T77" fmla="*/ 24 h 110"/>
              <a:gd name="T78" fmla="*/ 101 w 126"/>
              <a:gd name="T79" fmla="*/ 16 h 110"/>
              <a:gd name="T80" fmla="*/ 108 w 126"/>
              <a:gd name="T81" fmla="*/ 8 h 110"/>
              <a:gd name="T82" fmla="*/ 78 w 126"/>
              <a:gd name="T83" fmla="*/ 65 h 110"/>
              <a:gd name="T84" fmla="*/ 86 w 126"/>
              <a:gd name="T85" fmla="*/ 73 h 110"/>
              <a:gd name="T86" fmla="*/ 78 w 126"/>
              <a:gd name="T87" fmla="*/ 81 h 110"/>
              <a:gd name="T88" fmla="*/ 70 w 126"/>
              <a:gd name="T89" fmla="*/ 73 h 110"/>
              <a:gd name="T90" fmla="*/ 78 w 126"/>
              <a:gd name="T91" fmla="*/ 65 h 110"/>
              <a:gd name="T92" fmla="*/ 50 w 126"/>
              <a:gd name="T93" fmla="*/ 22 h 110"/>
              <a:gd name="T94" fmla="*/ 58 w 126"/>
              <a:gd name="T95" fmla="*/ 30 h 110"/>
              <a:gd name="T96" fmla="*/ 50 w 126"/>
              <a:gd name="T97" fmla="*/ 38 h 110"/>
              <a:gd name="T98" fmla="*/ 42 w 126"/>
              <a:gd name="T99" fmla="*/ 30 h 110"/>
              <a:gd name="T100" fmla="*/ 50 w 126"/>
              <a:gd name="T101" fmla="*/ 22 h 110"/>
              <a:gd name="T102" fmla="*/ 18 w 126"/>
              <a:gd name="T103" fmla="*/ 52 h 110"/>
              <a:gd name="T104" fmla="*/ 26 w 126"/>
              <a:gd name="T105" fmla="*/ 60 h 110"/>
              <a:gd name="T106" fmla="*/ 18 w 126"/>
              <a:gd name="T107" fmla="*/ 68 h 110"/>
              <a:gd name="T108" fmla="*/ 10 w 126"/>
              <a:gd name="T109" fmla="*/ 60 h 110"/>
              <a:gd name="T110" fmla="*/ 18 w 126"/>
              <a:gd name="T11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10">
                <a:moveTo>
                  <a:pt x="122" y="102"/>
                </a:moveTo>
                <a:cubicBezTo>
                  <a:pt x="4" y="102"/>
                  <a:pt x="4" y="102"/>
                  <a:pt x="4" y="102"/>
                </a:cubicBezTo>
                <a:cubicBezTo>
                  <a:pt x="2" y="102"/>
                  <a:pt x="0" y="104"/>
                  <a:pt x="0" y="106"/>
                </a:cubicBezTo>
                <a:cubicBezTo>
                  <a:pt x="0" y="108"/>
                  <a:pt x="2" y="110"/>
                  <a:pt x="4" y="110"/>
                </a:cubicBezTo>
                <a:cubicBezTo>
                  <a:pt x="122" y="110"/>
                  <a:pt x="122" y="110"/>
                  <a:pt x="122" y="110"/>
                </a:cubicBezTo>
                <a:cubicBezTo>
                  <a:pt x="124" y="110"/>
                  <a:pt x="126" y="108"/>
                  <a:pt x="126" y="106"/>
                </a:cubicBezTo>
                <a:cubicBezTo>
                  <a:pt x="126" y="104"/>
                  <a:pt x="124" y="102"/>
                  <a:pt x="122" y="102"/>
                </a:cubicBezTo>
                <a:close/>
                <a:moveTo>
                  <a:pt x="18" y="76"/>
                </a:moveTo>
                <a:cubicBezTo>
                  <a:pt x="27" y="76"/>
                  <a:pt x="34" y="69"/>
                  <a:pt x="34" y="60"/>
                </a:cubicBezTo>
                <a:cubicBezTo>
                  <a:pt x="34" y="58"/>
                  <a:pt x="33" y="56"/>
                  <a:pt x="33" y="54"/>
                </a:cubicBezTo>
                <a:cubicBezTo>
                  <a:pt x="43" y="44"/>
                  <a:pt x="43" y="44"/>
                  <a:pt x="43" y="44"/>
                </a:cubicBezTo>
                <a:cubicBezTo>
                  <a:pt x="45" y="45"/>
                  <a:pt x="47" y="45"/>
                  <a:pt x="50" y="45"/>
                </a:cubicBezTo>
                <a:cubicBezTo>
                  <a:pt x="51" y="45"/>
                  <a:pt x="52" y="45"/>
                  <a:pt x="53" y="45"/>
                </a:cubicBezTo>
                <a:cubicBezTo>
                  <a:pt x="65" y="64"/>
                  <a:pt x="65" y="64"/>
                  <a:pt x="65" y="64"/>
                </a:cubicBezTo>
                <a:cubicBezTo>
                  <a:pt x="64" y="67"/>
                  <a:pt x="63" y="70"/>
                  <a:pt x="63" y="73"/>
                </a:cubicBezTo>
                <a:cubicBezTo>
                  <a:pt x="63" y="82"/>
                  <a:pt x="70" y="89"/>
                  <a:pt x="78" y="89"/>
                </a:cubicBezTo>
                <a:cubicBezTo>
                  <a:pt x="87" y="89"/>
                  <a:pt x="94" y="82"/>
                  <a:pt x="94" y="73"/>
                </a:cubicBezTo>
                <a:cubicBezTo>
                  <a:pt x="94" y="69"/>
                  <a:pt x="92" y="66"/>
                  <a:pt x="90" y="63"/>
                </a:cubicBezTo>
                <a:cubicBezTo>
                  <a:pt x="107" y="31"/>
                  <a:pt x="107" y="31"/>
                  <a:pt x="107" y="31"/>
                </a:cubicBezTo>
                <a:cubicBezTo>
                  <a:pt x="108" y="31"/>
                  <a:pt x="108" y="31"/>
                  <a:pt x="108" y="31"/>
                </a:cubicBezTo>
                <a:cubicBezTo>
                  <a:pt x="117" y="31"/>
                  <a:pt x="124" y="24"/>
                  <a:pt x="124" y="16"/>
                </a:cubicBezTo>
                <a:cubicBezTo>
                  <a:pt x="124" y="7"/>
                  <a:pt x="117" y="0"/>
                  <a:pt x="108" y="0"/>
                </a:cubicBezTo>
                <a:cubicBezTo>
                  <a:pt x="100" y="0"/>
                  <a:pt x="93" y="7"/>
                  <a:pt x="93" y="16"/>
                </a:cubicBezTo>
                <a:cubicBezTo>
                  <a:pt x="93" y="20"/>
                  <a:pt x="94" y="23"/>
                  <a:pt x="96" y="26"/>
                </a:cubicBezTo>
                <a:cubicBezTo>
                  <a:pt x="80" y="58"/>
                  <a:pt x="80" y="58"/>
                  <a:pt x="80" y="58"/>
                </a:cubicBezTo>
                <a:cubicBezTo>
                  <a:pt x="79" y="57"/>
                  <a:pt x="79" y="57"/>
                  <a:pt x="78" y="57"/>
                </a:cubicBezTo>
                <a:cubicBezTo>
                  <a:pt x="77" y="57"/>
                  <a:pt x="76" y="57"/>
                  <a:pt x="75" y="58"/>
                </a:cubicBezTo>
                <a:cubicBezTo>
                  <a:pt x="63" y="38"/>
                  <a:pt x="63" y="38"/>
                  <a:pt x="63" y="38"/>
                </a:cubicBezTo>
                <a:cubicBezTo>
                  <a:pt x="64" y="36"/>
                  <a:pt x="65" y="33"/>
                  <a:pt x="65" y="30"/>
                </a:cubicBezTo>
                <a:cubicBezTo>
                  <a:pt x="65" y="21"/>
                  <a:pt x="58" y="14"/>
                  <a:pt x="50" y="14"/>
                </a:cubicBezTo>
                <a:cubicBezTo>
                  <a:pt x="41" y="14"/>
                  <a:pt x="34" y="21"/>
                  <a:pt x="34" y="30"/>
                </a:cubicBezTo>
                <a:cubicBezTo>
                  <a:pt x="34" y="32"/>
                  <a:pt x="34" y="33"/>
                  <a:pt x="35" y="35"/>
                </a:cubicBezTo>
                <a:cubicBezTo>
                  <a:pt x="24" y="46"/>
                  <a:pt x="24" y="46"/>
                  <a:pt x="24" y="46"/>
                </a:cubicBezTo>
                <a:cubicBezTo>
                  <a:pt x="22" y="45"/>
                  <a:pt x="20" y="45"/>
                  <a:pt x="18" y="45"/>
                </a:cubicBezTo>
                <a:cubicBezTo>
                  <a:pt x="10" y="45"/>
                  <a:pt x="3" y="51"/>
                  <a:pt x="3" y="60"/>
                </a:cubicBezTo>
                <a:cubicBezTo>
                  <a:pt x="3" y="69"/>
                  <a:pt x="10" y="76"/>
                  <a:pt x="18" y="76"/>
                </a:cubicBezTo>
                <a:close/>
                <a:moveTo>
                  <a:pt x="108" y="8"/>
                </a:moveTo>
                <a:cubicBezTo>
                  <a:pt x="113" y="8"/>
                  <a:pt x="116" y="12"/>
                  <a:pt x="116" y="16"/>
                </a:cubicBezTo>
                <a:cubicBezTo>
                  <a:pt x="116" y="20"/>
                  <a:pt x="113" y="24"/>
                  <a:pt x="108" y="24"/>
                </a:cubicBezTo>
                <a:cubicBezTo>
                  <a:pt x="104" y="24"/>
                  <a:pt x="101" y="20"/>
                  <a:pt x="101" y="16"/>
                </a:cubicBezTo>
                <a:cubicBezTo>
                  <a:pt x="101" y="12"/>
                  <a:pt x="104" y="8"/>
                  <a:pt x="108" y="8"/>
                </a:cubicBezTo>
                <a:close/>
                <a:moveTo>
                  <a:pt x="78" y="65"/>
                </a:moveTo>
                <a:cubicBezTo>
                  <a:pt x="83" y="65"/>
                  <a:pt x="86" y="69"/>
                  <a:pt x="86" y="73"/>
                </a:cubicBezTo>
                <a:cubicBezTo>
                  <a:pt x="86" y="77"/>
                  <a:pt x="83" y="81"/>
                  <a:pt x="78" y="81"/>
                </a:cubicBezTo>
                <a:cubicBezTo>
                  <a:pt x="74" y="81"/>
                  <a:pt x="70" y="77"/>
                  <a:pt x="70" y="73"/>
                </a:cubicBezTo>
                <a:cubicBezTo>
                  <a:pt x="70" y="69"/>
                  <a:pt x="74" y="65"/>
                  <a:pt x="78" y="65"/>
                </a:cubicBezTo>
                <a:close/>
                <a:moveTo>
                  <a:pt x="50" y="22"/>
                </a:moveTo>
                <a:cubicBezTo>
                  <a:pt x="54" y="22"/>
                  <a:pt x="58" y="26"/>
                  <a:pt x="58" y="30"/>
                </a:cubicBezTo>
                <a:cubicBezTo>
                  <a:pt x="58" y="34"/>
                  <a:pt x="54" y="38"/>
                  <a:pt x="50" y="38"/>
                </a:cubicBezTo>
                <a:cubicBezTo>
                  <a:pt x="45" y="38"/>
                  <a:pt x="42" y="34"/>
                  <a:pt x="42" y="30"/>
                </a:cubicBezTo>
                <a:cubicBezTo>
                  <a:pt x="42" y="26"/>
                  <a:pt x="45" y="22"/>
                  <a:pt x="50" y="22"/>
                </a:cubicBezTo>
                <a:close/>
                <a:moveTo>
                  <a:pt x="18" y="52"/>
                </a:moveTo>
                <a:cubicBezTo>
                  <a:pt x="23" y="52"/>
                  <a:pt x="26" y="56"/>
                  <a:pt x="26" y="60"/>
                </a:cubicBezTo>
                <a:cubicBezTo>
                  <a:pt x="26" y="65"/>
                  <a:pt x="23" y="68"/>
                  <a:pt x="18" y="68"/>
                </a:cubicBezTo>
                <a:cubicBezTo>
                  <a:pt x="14" y="68"/>
                  <a:pt x="10" y="65"/>
                  <a:pt x="10" y="60"/>
                </a:cubicBezTo>
                <a:cubicBezTo>
                  <a:pt x="10" y="56"/>
                  <a:pt x="14" y="52"/>
                  <a:pt x="18" y="52"/>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fontAlgn="base">
              <a:spcBef>
                <a:spcPct val="50000"/>
              </a:spcBef>
              <a:spcAft>
                <a:spcPct val="0"/>
              </a:spcAft>
              <a:defRPr/>
            </a:pPr>
            <a:endParaRPr lang="en-IN" sz="1765" dirty="0">
              <a:solidFill>
                <a:srgbClr val="000000"/>
              </a:solidFill>
              <a:latin typeface="Verdana"/>
            </a:endParaRPr>
          </a:p>
        </p:txBody>
      </p:sp>
      <p:sp>
        <p:nvSpPr>
          <p:cNvPr id="82" name="Freeform 81"/>
          <p:cNvSpPr>
            <a:spLocks noChangeAspect="1" noEditPoints="1"/>
          </p:cNvSpPr>
          <p:nvPr/>
        </p:nvSpPr>
        <p:spPr bwMode="auto">
          <a:xfrm>
            <a:off x="4836351" y="4913345"/>
            <a:ext cx="448212" cy="366451"/>
          </a:xfrm>
          <a:custGeom>
            <a:avLst/>
            <a:gdLst>
              <a:gd name="T0" fmla="*/ 31 w 120"/>
              <a:gd name="T1" fmla="*/ 75 h 98"/>
              <a:gd name="T2" fmla="*/ 4 w 120"/>
              <a:gd name="T3" fmla="*/ 75 h 98"/>
              <a:gd name="T4" fmla="*/ 0 w 120"/>
              <a:gd name="T5" fmla="*/ 79 h 98"/>
              <a:gd name="T6" fmla="*/ 0 w 120"/>
              <a:gd name="T7" fmla="*/ 94 h 98"/>
              <a:gd name="T8" fmla="*/ 4 w 120"/>
              <a:gd name="T9" fmla="*/ 98 h 98"/>
              <a:gd name="T10" fmla="*/ 31 w 120"/>
              <a:gd name="T11" fmla="*/ 98 h 98"/>
              <a:gd name="T12" fmla="*/ 35 w 120"/>
              <a:gd name="T13" fmla="*/ 94 h 98"/>
              <a:gd name="T14" fmla="*/ 35 w 120"/>
              <a:gd name="T15" fmla="*/ 79 h 98"/>
              <a:gd name="T16" fmla="*/ 31 w 120"/>
              <a:gd name="T17" fmla="*/ 75 h 98"/>
              <a:gd name="T18" fmla="*/ 24 w 120"/>
              <a:gd name="T19" fmla="*/ 57 h 98"/>
              <a:gd name="T20" fmla="*/ 56 w 120"/>
              <a:gd name="T21" fmla="*/ 57 h 98"/>
              <a:gd name="T22" fmla="*/ 56 w 120"/>
              <a:gd name="T23" fmla="*/ 68 h 98"/>
              <a:gd name="T24" fmla="*/ 68 w 120"/>
              <a:gd name="T25" fmla="*/ 68 h 98"/>
              <a:gd name="T26" fmla="*/ 68 w 120"/>
              <a:gd name="T27" fmla="*/ 57 h 98"/>
              <a:gd name="T28" fmla="*/ 96 w 120"/>
              <a:gd name="T29" fmla="*/ 57 h 98"/>
              <a:gd name="T30" fmla="*/ 96 w 120"/>
              <a:gd name="T31" fmla="*/ 68 h 98"/>
              <a:gd name="T32" fmla="*/ 108 w 120"/>
              <a:gd name="T33" fmla="*/ 68 h 98"/>
              <a:gd name="T34" fmla="*/ 108 w 120"/>
              <a:gd name="T35" fmla="*/ 51 h 98"/>
              <a:gd name="T36" fmla="*/ 102 w 120"/>
              <a:gd name="T37" fmla="*/ 45 h 98"/>
              <a:gd name="T38" fmla="*/ 18 w 120"/>
              <a:gd name="T39" fmla="*/ 45 h 98"/>
              <a:gd name="T40" fmla="*/ 12 w 120"/>
              <a:gd name="T41" fmla="*/ 51 h 98"/>
              <a:gd name="T42" fmla="*/ 12 w 120"/>
              <a:gd name="T43" fmla="*/ 68 h 98"/>
              <a:gd name="T44" fmla="*/ 24 w 120"/>
              <a:gd name="T45" fmla="*/ 68 h 98"/>
              <a:gd name="T46" fmla="*/ 24 w 120"/>
              <a:gd name="T47" fmla="*/ 57 h 98"/>
              <a:gd name="T48" fmla="*/ 44 w 120"/>
              <a:gd name="T49" fmla="*/ 27 h 98"/>
              <a:gd name="T50" fmla="*/ 56 w 120"/>
              <a:gd name="T51" fmla="*/ 27 h 98"/>
              <a:gd name="T52" fmla="*/ 56 w 120"/>
              <a:gd name="T53" fmla="*/ 38 h 98"/>
              <a:gd name="T54" fmla="*/ 68 w 120"/>
              <a:gd name="T55" fmla="*/ 38 h 98"/>
              <a:gd name="T56" fmla="*/ 68 w 120"/>
              <a:gd name="T57" fmla="*/ 27 h 98"/>
              <a:gd name="T58" fmla="*/ 80 w 120"/>
              <a:gd name="T59" fmla="*/ 27 h 98"/>
              <a:gd name="T60" fmla="*/ 84 w 120"/>
              <a:gd name="T61" fmla="*/ 23 h 98"/>
              <a:gd name="T62" fmla="*/ 84 w 120"/>
              <a:gd name="T63" fmla="*/ 4 h 98"/>
              <a:gd name="T64" fmla="*/ 80 w 120"/>
              <a:gd name="T65" fmla="*/ 0 h 98"/>
              <a:gd name="T66" fmla="*/ 44 w 120"/>
              <a:gd name="T67" fmla="*/ 0 h 98"/>
              <a:gd name="T68" fmla="*/ 40 w 120"/>
              <a:gd name="T69" fmla="*/ 4 h 98"/>
              <a:gd name="T70" fmla="*/ 40 w 120"/>
              <a:gd name="T71" fmla="*/ 23 h 98"/>
              <a:gd name="T72" fmla="*/ 44 w 120"/>
              <a:gd name="T73" fmla="*/ 27 h 98"/>
              <a:gd name="T74" fmla="*/ 75 w 120"/>
              <a:gd name="T75" fmla="*/ 75 h 98"/>
              <a:gd name="T76" fmla="*/ 48 w 120"/>
              <a:gd name="T77" fmla="*/ 75 h 98"/>
              <a:gd name="T78" fmla="*/ 44 w 120"/>
              <a:gd name="T79" fmla="*/ 79 h 98"/>
              <a:gd name="T80" fmla="*/ 44 w 120"/>
              <a:gd name="T81" fmla="*/ 94 h 98"/>
              <a:gd name="T82" fmla="*/ 48 w 120"/>
              <a:gd name="T83" fmla="*/ 98 h 98"/>
              <a:gd name="T84" fmla="*/ 75 w 120"/>
              <a:gd name="T85" fmla="*/ 98 h 98"/>
              <a:gd name="T86" fmla="*/ 79 w 120"/>
              <a:gd name="T87" fmla="*/ 94 h 98"/>
              <a:gd name="T88" fmla="*/ 79 w 120"/>
              <a:gd name="T89" fmla="*/ 79 h 98"/>
              <a:gd name="T90" fmla="*/ 75 w 120"/>
              <a:gd name="T91" fmla="*/ 75 h 98"/>
              <a:gd name="T92" fmla="*/ 116 w 120"/>
              <a:gd name="T93" fmla="*/ 75 h 98"/>
              <a:gd name="T94" fmla="*/ 89 w 120"/>
              <a:gd name="T95" fmla="*/ 75 h 98"/>
              <a:gd name="T96" fmla="*/ 85 w 120"/>
              <a:gd name="T97" fmla="*/ 79 h 98"/>
              <a:gd name="T98" fmla="*/ 85 w 120"/>
              <a:gd name="T99" fmla="*/ 94 h 98"/>
              <a:gd name="T100" fmla="*/ 89 w 120"/>
              <a:gd name="T101" fmla="*/ 98 h 98"/>
              <a:gd name="T102" fmla="*/ 116 w 120"/>
              <a:gd name="T103" fmla="*/ 98 h 98"/>
              <a:gd name="T104" fmla="*/ 120 w 120"/>
              <a:gd name="T105" fmla="*/ 94 h 98"/>
              <a:gd name="T106" fmla="*/ 120 w 120"/>
              <a:gd name="T107" fmla="*/ 79 h 98"/>
              <a:gd name="T108" fmla="*/ 116 w 120"/>
              <a:gd name="T109" fmla="*/ 7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98">
                <a:moveTo>
                  <a:pt x="31" y="75"/>
                </a:moveTo>
                <a:cubicBezTo>
                  <a:pt x="4" y="75"/>
                  <a:pt x="4" y="75"/>
                  <a:pt x="4" y="75"/>
                </a:cubicBezTo>
                <a:cubicBezTo>
                  <a:pt x="2" y="75"/>
                  <a:pt x="0" y="77"/>
                  <a:pt x="0" y="79"/>
                </a:cubicBezTo>
                <a:cubicBezTo>
                  <a:pt x="0" y="94"/>
                  <a:pt x="0" y="94"/>
                  <a:pt x="0" y="94"/>
                </a:cubicBezTo>
                <a:cubicBezTo>
                  <a:pt x="0" y="96"/>
                  <a:pt x="2" y="98"/>
                  <a:pt x="4" y="98"/>
                </a:cubicBezTo>
                <a:cubicBezTo>
                  <a:pt x="31" y="98"/>
                  <a:pt x="31" y="98"/>
                  <a:pt x="31" y="98"/>
                </a:cubicBezTo>
                <a:cubicBezTo>
                  <a:pt x="33" y="98"/>
                  <a:pt x="35" y="96"/>
                  <a:pt x="35" y="94"/>
                </a:cubicBezTo>
                <a:cubicBezTo>
                  <a:pt x="35" y="79"/>
                  <a:pt x="35" y="79"/>
                  <a:pt x="35" y="79"/>
                </a:cubicBezTo>
                <a:cubicBezTo>
                  <a:pt x="35" y="77"/>
                  <a:pt x="33" y="75"/>
                  <a:pt x="31" y="75"/>
                </a:cubicBezTo>
                <a:close/>
                <a:moveTo>
                  <a:pt x="24" y="57"/>
                </a:moveTo>
                <a:cubicBezTo>
                  <a:pt x="56" y="57"/>
                  <a:pt x="56" y="57"/>
                  <a:pt x="56" y="57"/>
                </a:cubicBezTo>
                <a:cubicBezTo>
                  <a:pt x="56" y="68"/>
                  <a:pt x="56" y="68"/>
                  <a:pt x="56" y="68"/>
                </a:cubicBezTo>
                <a:cubicBezTo>
                  <a:pt x="68" y="68"/>
                  <a:pt x="68" y="68"/>
                  <a:pt x="68" y="68"/>
                </a:cubicBezTo>
                <a:cubicBezTo>
                  <a:pt x="68" y="57"/>
                  <a:pt x="68" y="57"/>
                  <a:pt x="68" y="57"/>
                </a:cubicBezTo>
                <a:cubicBezTo>
                  <a:pt x="96" y="57"/>
                  <a:pt x="96" y="57"/>
                  <a:pt x="96" y="57"/>
                </a:cubicBezTo>
                <a:cubicBezTo>
                  <a:pt x="96" y="68"/>
                  <a:pt x="96" y="68"/>
                  <a:pt x="96" y="68"/>
                </a:cubicBezTo>
                <a:cubicBezTo>
                  <a:pt x="108" y="68"/>
                  <a:pt x="108" y="68"/>
                  <a:pt x="108" y="68"/>
                </a:cubicBezTo>
                <a:cubicBezTo>
                  <a:pt x="108" y="51"/>
                  <a:pt x="108" y="51"/>
                  <a:pt x="108" y="51"/>
                </a:cubicBezTo>
                <a:cubicBezTo>
                  <a:pt x="108" y="48"/>
                  <a:pt x="106" y="45"/>
                  <a:pt x="102" y="45"/>
                </a:cubicBezTo>
                <a:cubicBezTo>
                  <a:pt x="18" y="45"/>
                  <a:pt x="18" y="45"/>
                  <a:pt x="18" y="45"/>
                </a:cubicBezTo>
                <a:cubicBezTo>
                  <a:pt x="14" y="45"/>
                  <a:pt x="12" y="48"/>
                  <a:pt x="12" y="51"/>
                </a:cubicBezTo>
                <a:cubicBezTo>
                  <a:pt x="12" y="68"/>
                  <a:pt x="12" y="68"/>
                  <a:pt x="12" y="68"/>
                </a:cubicBezTo>
                <a:cubicBezTo>
                  <a:pt x="24" y="68"/>
                  <a:pt x="24" y="68"/>
                  <a:pt x="24" y="68"/>
                </a:cubicBezTo>
                <a:lnTo>
                  <a:pt x="24" y="57"/>
                </a:lnTo>
                <a:close/>
                <a:moveTo>
                  <a:pt x="44" y="27"/>
                </a:moveTo>
                <a:cubicBezTo>
                  <a:pt x="56" y="27"/>
                  <a:pt x="56" y="27"/>
                  <a:pt x="56" y="27"/>
                </a:cubicBezTo>
                <a:cubicBezTo>
                  <a:pt x="56" y="38"/>
                  <a:pt x="56" y="38"/>
                  <a:pt x="56" y="38"/>
                </a:cubicBezTo>
                <a:cubicBezTo>
                  <a:pt x="68" y="38"/>
                  <a:pt x="68" y="38"/>
                  <a:pt x="68" y="38"/>
                </a:cubicBezTo>
                <a:cubicBezTo>
                  <a:pt x="68" y="27"/>
                  <a:pt x="68" y="27"/>
                  <a:pt x="68" y="27"/>
                </a:cubicBezTo>
                <a:cubicBezTo>
                  <a:pt x="80" y="27"/>
                  <a:pt x="80" y="27"/>
                  <a:pt x="80" y="27"/>
                </a:cubicBezTo>
                <a:cubicBezTo>
                  <a:pt x="82" y="27"/>
                  <a:pt x="84" y="25"/>
                  <a:pt x="84" y="23"/>
                </a:cubicBezTo>
                <a:cubicBezTo>
                  <a:pt x="84" y="4"/>
                  <a:pt x="84" y="4"/>
                  <a:pt x="84" y="4"/>
                </a:cubicBezTo>
                <a:cubicBezTo>
                  <a:pt x="84" y="2"/>
                  <a:pt x="82" y="0"/>
                  <a:pt x="80" y="0"/>
                </a:cubicBezTo>
                <a:cubicBezTo>
                  <a:pt x="44" y="0"/>
                  <a:pt x="44" y="0"/>
                  <a:pt x="44" y="0"/>
                </a:cubicBezTo>
                <a:cubicBezTo>
                  <a:pt x="42" y="0"/>
                  <a:pt x="40" y="2"/>
                  <a:pt x="40" y="4"/>
                </a:cubicBezTo>
                <a:cubicBezTo>
                  <a:pt x="40" y="23"/>
                  <a:pt x="40" y="23"/>
                  <a:pt x="40" y="23"/>
                </a:cubicBezTo>
                <a:cubicBezTo>
                  <a:pt x="40" y="25"/>
                  <a:pt x="42" y="27"/>
                  <a:pt x="44" y="27"/>
                </a:cubicBezTo>
                <a:close/>
                <a:moveTo>
                  <a:pt x="75" y="75"/>
                </a:moveTo>
                <a:cubicBezTo>
                  <a:pt x="48" y="75"/>
                  <a:pt x="48" y="75"/>
                  <a:pt x="48" y="75"/>
                </a:cubicBezTo>
                <a:cubicBezTo>
                  <a:pt x="46" y="75"/>
                  <a:pt x="44" y="77"/>
                  <a:pt x="44" y="79"/>
                </a:cubicBezTo>
                <a:cubicBezTo>
                  <a:pt x="44" y="94"/>
                  <a:pt x="44" y="94"/>
                  <a:pt x="44" y="94"/>
                </a:cubicBezTo>
                <a:cubicBezTo>
                  <a:pt x="44" y="96"/>
                  <a:pt x="46" y="98"/>
                  <a:pt x="48" y="98"/>
                </a:cubicBezTo>
                <a:cubicBezTo>
                  <a:pt x="75" y="98"/>
                  <a:pt x="75" y="98"/>
                  <a:pt x="75" y="98"/>
                </a:cubicBezTo>
                <a:cubicBezTo>
                  <a:pt x="78" y="98"/>
                  <a:pt x="79" y="96"/>
                  <a:pt x="79" y="94"/>
                </a:cubicBezTo>
                <a:cubicBezTo>
                  <a:pt x="79" y="79"/>
                  <a:pt x="79" y="79"/>
                  <a:pt x="79" y="79"/>
                </a:cubicBezTo>
                <a:cubicBezTo>
                  <a:pt x="79" y="77"/>
                  <a:pt x="78" y="75"/>
                  <a:pt x="75" y="75"/>
                </a:cubicBezTo>
                <a:close/>
                <a:moveTo>
                  <a:pt x="116" y="75"/>
                </a:moveTo>
                <a:cubicBezTo>
                  <a:pt x="89" y="75"/>
                  <a:pt x="89" y="75"/>
                  <a:pt x="89" y="75"/>
                </a:cubicBezTo>
                <a:cubicBezTo>
                  <a:pt x="87" y="75"/>
                  <a:pt x="85" y="77"/>
                  <a:pt x="85" y="79"/>
                </a:cubicBezTo>
                <a:cubicBezTo>
                  <a:pt x="85" y="94"/>
                  <a:pt x="85" y="94"/>
                  <a:pt x="85" y="94"/>
                </a:cubicBezTo>
                <a:cubicBezTo>
                  <a:pt x="85" y="96"/>
                  <a:pt x="87" y="98"/>
                  <a:pt x="89" y="98"/>
                </a:cubicBezTo>
                <a:cubicBezTo>
                  <a:pt x="116" y="98"/>
                  <a:pt x="116" y="98"/>
                  <a:pt x="116" y="98"/>
                </a:cubicBezTo>
                <a:cubicBezTo>
                  <a:pt x="118" y="98"/>
                  <a:pt x="120" y="96"/>
                  <a:pt x="120" y="94"/>
                </a:cubicBezTo>
                <a:cubicBezTo>
                  <a:pt x="120" y="79"/>
                  <a:pt x="120" y="79"/>
                  <a:pt x="120" y="79"/>
                </a:cubicBezTo>
                <a:cubicBezTo>
                  <a:pt x="120" y="77"/>
                  <a:pt x="118" y="75"/>
                  <a:pt x="116" y="75"/>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pic>
        <p:nvPicPr>
          <p:cNvPr id="84" name="Picture 83"/>
          <p:cNvPicPr>
            <a:picLocks noChangeAspect="1"/>
          </p:cNvPicPr>
          <p:nvPr/>
        </p:nvPicPr>
        <p:blipFill>
          <a:blip r:embed="rId4" cstate="print">
            <a:duotone>
              <a:schemeClr val="bg2">
                <a:shade val="45000"/>
                <a:satMod val="135000"/>
              </a:schemeClr>
              <a:prstClr val="white"/>
            </a:duotone>
            <a:lum bright="-20000" contrast="-40000"/>
            <a:extLst>
              <a:ext uri="{28A0092B-C50C-407E-A947-70E740481C1C}">
                <a14:useLocalDpi xmlns:a14="http://schemas.microsoft.com/office/drawing/2010/main" val="0"/>
              </a:ext>
            </a:extLst>
          </a:blip>
          <a:stretch>
            <a:fillRect/>
          </a:stretch>
        </p:blipFill>
        <p:spPr>
          <a:xfrm>
            <a:off x="5523023" y="3071754"/>
            <a:ext cx="1086156" cy="1151402"/>
          </a:xfrm>
          <a:prstGeom prst="rect">
            <a:avLst/>
          </a:prstGeom>
        </p:spPr>
      </p:pic>
      <p:pic>
        <p:nvPicPr>
          <p:cNvPr id="52" name="Picture 2" descr="\\MAGNUM\Projects\Microsoft\Cloud Power FY12\Design\ICONS_PNG\Secure_Elastic.png"/>
          <p:cNvPicPr>
            <a:picLocks noChangeAspect="1" noChangeArrowheads="1"/>
          </p:cNvPicPr>
          <p:nvPr/>
        </p:nvPicPr>
        <p:blipFill>
          <a:blip r:embed="rId5" cstate="print"/>
          <a:srcRect/>
          <a:stretch>
            <a:fillRect/>
          </a:stretch>
        </p:blipFill>
        <p:spPr bwMode="auto">
          <a:xfrm>
            <a:off x="6294497" y="1557698"/>
            <a:ext cx="448352" cy="448352"/>
          </a:xfrm>
          <a:prstGeom prst="rect">
            <a:avLst/>
          </a:prstGeom>
          <a:noFill/>
        </p:spPr>
      </p:pic>
    </p:spTree>
    <p:extLst>
      <p:ext uri="{BB962C8B-B14F-4D97-AF65-F5344CB8AC3E}">
        <p14:creationId xmlns:p14="http://schemas.microsoft.com/office/powerpoint/2010/main" val="9176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Design for IoT  </a:t>
            </a:r>
          </a:p>
        </p:txBody>
      </p:sp>
      <p:sp>
        <p:nvSpPr>
          <p:cNvPr id="3" name="Content Placeholder 2"/>
          <p:cNvSpPr>
            <a:spLocks noGrp="1"/>
          </p:cNvSpPr>
          <p:nvPr>
            <p:ph type="subTitle" idx="1"/>
          </p:nvPr>
        </p:nvSpPr>
        <p:spPr/>
        <p:txBody>
          <a:bodyPr>
            <a:normAutofit fontScale="92500" lnSpcReduction="20000"/>
          </a:bodyPr>
          <a:lstStyle/>
          <a:p>
            <a:r>
              <a:rPr lang="en-US" dirty="0"/>
              <a:t>Stream Analytics</a:t>
            </a:r>
          </a:p>
          <a:p>
            <a:r>
              <a:rPr lang="en-US" dirty="0"/>
              <a:t>IoT Hubs</a:t>
            </a:r>
          </a:p>
          <a:p>
            <a:r>
              <a:rPr lang="en-US" dirty="0"/>
              <a:t>Time Series Insights</a:t>
            </a:r>
          </a:p>
          <a:p>
            <a:r>
              <a:rPr lang="en-US" dirty="0"/>
              <a:t>IoT Edge</a:t>
            </a:r>
          </a:p>
        </p:txBody>
      </p:sp>
    </p:spTree>
    <p:extLst>
      <p:ext uri="{BB962C8B-B14F-4D97-AF65-F5344CB8AC3E}">
        <p14:creationId xmlns:p14="http://schemas.microsoft.com/office/powerpoint/2010/main" val="4080244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5022914"/>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Instantly analyze data from all your IoT devices and gateways</a:t>
            </a:r>
          </a:p>
          <a:p>
            <a:pPr marL="346074" indent="-342900">
              <a:lnSpc>
                <a:spcPct val="100000"/>
              </a:lnSpc>
            </a:pPr>
            <a:r>
              <a:rPr lang="en-US" sz="2400" dirty="0">
                <a:solidFill>
                  <a:srgbClr val="5F5F5F">
                    <a:alpha val="99000"/>
                  </a:srgbClr>
                </a:solidFill>
                <a:latin typeface="Segoe UI"/>
              </a:rPr>
              <a:t>Develop massively parallel Complex Event Processing (CEP) pipelines with simplicity</a:t>
            </a:r>
          </a:p>
          <a:p>
            <a:pPr marL="346074" indent="-342900">
              <a:lnSpc>
                <a:spcPct val="100000"/>
              </a:lnSpc>
            </a:pPr>
            <a:r>
              <a:rPr lang="en-US" sz="2400" dirty="0">
                <a:solidFill>
                  <a:srgbClr val="5F5F5F">
                    <a:alpha val="99000"/>
                  </a:srgbClr>
                </a:solidFill>
                <a:latin typeface="Segoe UI"/>
              </a:rPr>
              <a:t>Start in seconds, scale instantly, pay per job</a:t>
            </a:r>
          </a:p>
          <a:p>
            <a:pPr marL="346074" indent="-342900">
              <a:lnSpc>
                <a:spcPct val="100000"/>
              </a:lnSpc>
            </a:pPr>
            <a:r>
              <a:rPr lang="en-US" sz="2400" dirty="0">
                <a:solidFill>
                  <a:srgbClr val="5F5F5F">
                    <a:alpha val="99000"/>
                  </a:srgbClr>
                </a:solidFill>
                <a:latin typeface="Segoe UI"/>
              </a:rPr>
              <a:t>Build real-time dashboards in minutes</a:t>
            </a:r>
          </a:p>
          <a:p>
            <a:pPr marL="346074" indent="-342900">
              <a:lnSpc>
                <a:spcPct val="100000"/>
              </a:lnSpc>
            </a:pPr>
            <a:r>
              <a:rPr lang="en-US" sz="2400" dirty="0">
                <a:solidFill>
                  <a:srgbClr val="5F5F5F">
                    <a:alpha val="99000"/>
                  </a:srgbClr>
                </a:solidFill>
                <a:latin typeface="Segoe UI"/>
              </a:rPr>
              <a:t>Enterprise grade availability, auditing and support</a:t>
            </a: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Stream Analytics</a:t>
            </a:r>
          </a:p>
        </p:txBody>
      </p:sp>
      <p:pic>
        <p:nvPicPr>
          <p:cNvPr id="35842" name="Picture 2" descr="Image result for stream analytics azure">
            <a:extLst>
              <a:ext uri="{FF2B5EF4-FFF2-40B4-BE49-F238E27FC236}">
                <a16:creationId xmlns:a16="http://schemas.microsoft.com/office/drawing/2014/main" id="{8A117C60-09B2-4AE8-B7CF-11AC3DB54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14" y="2303568"/>
            <a:ext cx="4834773" cy="253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262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94904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Establish bi-directional communication with billions of IoT devices</a:t>
            </a:r>
          </a:p>
          <a:p>
            <a:pPr marL="346074" indent="-342900">
              <a:lnSpc>
                <a:spcPct val="100000"/>
              </a:lnSpc>
            </a:pPr>
            <a:r>
              <a:rPr lang="en-US" sz="2400" dirty="0">
                <a:solidFill>
                  <a:srgbClr val="5F5F5F">
                    <a:alpha val="99000"/>
                  </a:srgbClr>
                </a:solidFill>
                <a:latin typeface="Segoe UI"/>
              </a:rPr>
              <a:t>Authenticate per device for security-enhanced IoT solutions</a:t>
            </a:r>
          </a:p>
          <a:p>
            <a:pPr marL="346074" indent="-342900">
              <a:lnSpc>
                <a:spcPct val="100000"/>
              </a:lnSpc>
            </a:pPr>
            <a:r>
              <a:rPr lang="en-US" sz="2400" dirty="0">
                <a:solidFill>
                  <a:srgbClr val="5F5F5F">
                    <a:alpha val="99000"/>
                  </a:srgbClr>
                </a:solidFill>
                <a:latin typeface="Segoe UI"/>
              </a:rPr>
              <a:t>Register devices at scale with IoT Hub Device Provisioning Service</a:t>
            </a:r>
          </a:p>
          <a:p>
            <a:pPr marL="346074" indent="-342900">
              <a:lnSpc>
                <a:spcPct val="100000"/>
              </a:lnSpc>
            </a:pPr>
            <a:r>
              <a:rPr lang="en-US" sz="2400" dirty="0">
                <a:solidFill>
                  <a:srgbClr val="5F5F5F">
                    <a:alpha val="99000"/>
                  </a:srgbClr>
                </a:solidFill>
                <a:latin typeface="Segoe UI"/>
              </a:rPr>
              <a:t>Manage your IoT devices at scale with device management</a:t>
            </a: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IoT Hub</a:t>
            </a:r>
          </a:p>
        </p:txBody>
      </p:sp>
      <p:pic>
        <p:nvPicPr>
          <p:cNvPr id="36866" name="Picture 2" descr="Image result for IoT hub azure">
            <a:extLst>
              <a:ext uri="{FF2B5EF4-FFF2-40B4-BE49-F238E27FC236}">
                <a16:creationId xmlns:a16="http://schemas.microsoft.com/office/drawing/2014/main" id="{1C6D95D5-956C-4907-A4F0-BC1B16CCD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7" y="22735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72744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Find actionable insights in seconds</a:t>
            </a:r>
          </a:p>
          <a:p>
            <a:pPr marL="346074" indent="-342900">
              <a:lnSpc>
                <a:spcPct val="100000"/>
              </a:lnSpc>
            </a:pPr>
            <a:r>
              <a:rPr lang="en-US" sz="2400" dirty="0">
                <a:solidFill>
                  <a:srgbClr val="5F5F5F">
                    <a:alpha val="99000"/>
                  </a:srgbClr>
                </a:solidFill>
                <a:latin typeface="Segoe UI"/>
              </a:rPr>
              <a:t>Start in seconds, scale in minutes</a:t>
            </a:r>
          </a:p>
          <a:p>
            <a:pPr marL="346074" indent="-342900">
              <a:lnSpc>
                <a:spcPct val="100000"/>
              </a:lnSpc>
            </a:pPr>
            <a:r>
              <a:rPr lang="en-US" sz="2400" dirty="0">
                <a:solidFill>
                  <a:srgbClr val="5F5F5F">
                    <a:alpha val="99000"/>
                  </a:srgbClr>
                </a:solidFill>
                <a:latin typeface="Segoe UI"/>
              </a:rPr>
              <a:t>Create a global view of your IoT-scale data</a:t>
            </a:r>
          </a:p>
          <a:p>
            <a:pPr marL="346074" indent="-342900">
              <a:lnSpc>
                <a:spcPct val="100000"/>
              </a:lnSpc>
            </a:pPr>
            <a:r>
              <a:rPr lang="en-US" sz="2400" dirty="0">
                <a:solidFill>
                  <a:srgbClr val="5F5F5F">
                    <a:alpha val="99000"/>
                  </a:srgbClr>
                </a:solidFill>
                <a:latin typeface="Segoe UI"/>
              </a:rPr>
              <a:t>Apply Time Series Insights to your apps and solutions</a:t>
            </a:r>
          </a:p>
          <a:p>
            <a:pPr marL="346074" indent="-342900">
              <a:lnSpc>
                <a:spcPct val="100000"/>
              </a:lnSpc>
            </a:pPr>
            <a:r>
              <a:rPr lang="en-US" sz="2400" dirty="0">
                <a:solidFill>
                  <a:srgbClr val="5F5F5F">
                    <a:alpha val="99000"/>
                  </a:srgbClr>
                </a:solidFill>
                <a:latin typeface="Segoe UI"/>
              </a:rPr>
              <a:t>Access enterprise-grade security and support</a:t>
            </a:r>
          </a:p>
          <a:p>
            <a:pPr marL="346074" indent="-342900">
              <a:lnSpc>
                <a:spcPct val="100000"/>
              </a:lnSpc>
            </a:pPr>
            <a:endParaRPr lang="en-US" sz="2400" dirty="0">
              <a:solidFill>
                <a:srgbClr val="5F5F5F">
                  <a:alpha val="99000"/>
                </a:srgbClr>
              </a:solidFill>
              <a:latin typeface="Segoe UI"/>
            </a:endParaRP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Time Series Insights</a:t>
            </a:r>
          </a:p>
        </p:txBody>
      </p:sp>
      <p:pic>
        <p:nvPicPr>
          <p:cNvPr id="37890" name="Picture 2" descr="Image result for time series insights">
            <a:extLst>
              <a:ext uri="{FF2B5EF4-FFF2-40B4-BE49-F238E27FC236}">
                <a16:creationId xmlns:a16="http://schemas.microsoft.com/office/drawing/2014/main" id="{602C42D0-89C9-4631-9332-46673B539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67" y="2108024"/>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430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20039" y="4446571"/>
            <a:ext cx="10582296" cy="1785104"/>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Extend cloud intelligence to edge devices</a:t>
            </a:r>
          </a:p>
          <a:p>
            <a:pPr marL="346074" indent="-342900">
              <a:lnSpc>
                <a:spcPct val="100000"/>
              </a:lnSpc>
            </a:pPr>
            <a:r>
              <a:rPr lang="en-US" sz="2000" dirty="0">
                <a:solidFill>
                  <a:srgbClr val="5F5F5F">
                    <a:alpha val="99000"/>
                  </a:srgbClr>
                </a:solidFill>
                <a:latin typeface="Segoe UI"/>
              </a:rPr>
              <a:t>Run artificial intelligence at the edge</a:t>
            </a:r>
          </a:p>
          <a:p>
            <a:pPr marL="346074" indent="-342900">
              <a:lnSpc>
                <a:spcPct val="100000"/>
              </a:lnSpc>
            </a:pPr>
            <a:r>
              <a:rPr lang="en-US" sz="2000" dirty="0">
                <a:solidFill>
                  <a:srgbClr val="5F5F5F">
                    <a:alpha val="99000"/>
                  </a:srgbClr>
                </a:solidFill>
                <a:latin typeface="Segoe UI"/>
              </a:rPr>
              <a:t>Perform edge analytics</a:t>
            </a:r>
          </a:p>
          <a:p>
            <a:pPr marL="346074" indent="-342900">
              <a:lnSpc>
                <a:spcPct val="100000"/>
              </a:lnSpc>
            </a:pPr>
            <a:r>
              <a:rPr lang="en-US" sz="2000" dirty="0">
                <a:solidFill>
                  <a:srgbClr val="5F5F5F">
                    <a:alpha val="99000"/>
                  </a:srgbClr>
                </a:solidFill>
                <a:latin typeface="Segoe UI"/>
              </a:rPr>
              <a:t>Deploy IoT solutions from cloud to edge</a:t>
            </a:r>
          </a:p>
          <a:p>
            <a:pPr marL="3174" indent="0">
              <a:lnSpc>
                <a:spcPct val="100000"/>
              </a:lnSpc>
              <a:buFont typeface="Arial" pitchFamily="34" charset="0"/>
              <a:buNone/>
            </a:pPr>
            <a:endParaRPr lang="en-US" sz="20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IoT Edge</a:t>
            </a:r>
          </a:p>
        </p:txBody>
      </p:sp>
      <p:pic>
        <p:nvPicPr>
          <p:cNvPr id="38914" name="Picture 2" descr="Image result for IoT edge azure">
            <a:extLst>
              <a:ext uri="{FF2B5EF4-FFF2-40B4-BE49-F238E27FC236}">
                <a16:creationId xmlns:a16="http://schemas.microsoft.com/office/drawing/2014/main" id="{998E44E3-CABB-44E3-8F6F-180156A50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39" y="1178905"/>
            <a:ext cx="10582296" cy="314575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7B6DCA5F-D858-4201-8AD9-993A96B82AA1}"/>
              </a:ext>
            </a:extLst>
          </p:cNvPr>
          <p:cNvSpPr txBox="1">
            <a:spLocks/>
          </p:cNvSpPr>
          <p:nvPr/>
        </p:nvSpPr>
        <p:spPr>
          <a:xfrm>
            <a:off x="6141730" y="4446571"/>
            <a:ext cx="6835135" cy="2154436"/>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Manage devices centrally from the cloud</a:t>
            </a:r>
          </a:p>
          <a:p>
            <a:pPr marL="346074" indent="-342900">
              <a:lnSpc>
                <a:spcPct val="100000"/>
              </a:lnSpc>
            </a:pPr>
            <a:r>
              <a:rPr lang="en-US" sz="2000" dirty="0">
                <a:solidFill>
                  <a:srgbClr val="5F5F5F">
                    <a:alpha val="99000"/>
                  </a:srgbClr>
                </a:solidFill>
                <a:latin typeface="Segoe UI"/>
              </a:rPr>
              <a:t>Operate with offline and intermittent connectivity</a:t>
            </a:r>
          </a:p>
          <a:p>
            <a:pPr marL="346074" indent="-342900">
              <a:lnSpc>
                <a:spcPct val="100000"/>
              </a:lnSpc>
            </a:pPr>
            <a:r>
              <a:rPr lang="en-US" sz="2000" dirty="0">
                <a:solidFill>
                  <a:srgbClr val="5F5F5F">
                    <a:alpha val="99000"/>
                  </a:srgbClr>
                </a:solidFill>
                <a:latin typeface="Segoe UI"/>
              </a:rPr>
              <a:t>Enable real-time decisions</a:t>
            </a:r>
          </a:p>
          <a:p>
            <a:pPr marL="346074" indent="-342900">
              <a:lnSpc>
                <a:spcPct val="100000"/>
              </a:lnSpc>
            </a:pPr>
            <a:r>
              <a:rPr lang="en-US" sz="2000" dirty="0">
                <a:solidFill>
                  <a:srgbClr val="5F5F5F">
                    <a:alpha val="99000"/>
                  </a:srgbClr>
                </a:solidFill>
                <a:latin typeface="Segoe UI"/>
              </a:rPr>
              <a:t>Connect new and legacy devices</a:t>
            </a:r>
          </a:p>
          <a:p>
            <a:pPr marL="346074" indent="-342900">
              <a:lnSpc>
                <a:spcPct val="100000"/>
              </a:lnSpc>
            </a:pPr>
            <a:r>
              <a:rPr lang="en-US" sz="2000" dirty="0">
                <a:solidFill>
                  <a:srgbClr val="5F5F5F">
                    <a:alpha val="99000"/>
                  </a:srgbClr>
                </a:solidFill>
                <a:latin typeface="Segoe UI"/>
              </a:rPr>
              <a:t>Reduce bandwidth costs</a:t>
            </a:r>
          </a:p>
          <a:p>
            <a:pPr marL="3174" indent="0">
              <a:lnSpc>
                <a:spcPct val="100000"/>
              </a:lnSpc>
              <a:buFont typeface="Arial" pitchFamily="34" charset="0"/>
              <a:buNone/>
            </a:pPr>
            <a:endParaRPr lang="en-US" sz="2000" dirty="0">
              <a:solidFill>
                <a:srgbClr val="5F5F5F">
                  <a:alpha val="99000"/>
                </a:srgbClr>
              </a:solidFill>
              <a:latin typeface="Segoe UI"/>
            </a:endParaRPr>
          </a:p>
        </p:txBody>
      </p:sp>
    </p:spTree>
    <p:extLst>
      <p:ext uri="{BB962C8B-B14F-4D97-AF65-F5344CB8AC3E}">
        <p14:creationId xmlns:p14="http://schemas.microsoft.com/office/powerpoint/2010/main" val="57275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descr="Image result for IoT implementation on azure">
            <a:extLst>
              <a:ext uri="{FF2B5EF4-FFF2-40B4-BE49-F238E27FC236}">
                <a16:creationId xmlns:a16="http://schemas.microsoft.com/office/drawing/2014/main" id="{D62655EC-9792-40A4-BA24-181E436CA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495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Messaging</a:t>
            </a:r>
          </a:p>
        </p:txBody>
      </p:sp>
      <p:sp>
        <p:nvSpPr>
          <p:cNvPr id="3" name="Content Placeholder 2"/>
          <p:cNvSpPr>
            <a:spLocks noGrp="1"/>
          </p:cNvSpPr>
          <p:nvPr>
            <p:ph type="subTitle" idx="1"/>
          </p:nvPr>
        </p:nvSpPr>
        <p:spPr/>
        <p:txBody>
          <a:bodyPr>
            <a:normAutofit fontScale="62500" lnSpcReduction="20000"/>
          </a:bodyPr>
          <a:lstStyle/>
          <a:p>
            <a:r>
              <a:rPr lang="en-US" dirty="0"/>
              <a:t>Service Bus</a:t>
            </a:r>
          </a:p>
          <a:p>
            <a:r>
              <a:rPr lang="en-US" dirty="0"/>
              <a:t>Queues</a:t>
            </a:r>
          </a:p>
          <a:p>
            <a:r>
              <a:rPr lang="en-US" dirty="0"/>
              <a:t>Topics</a:t>
            </a:r>
          </a:p>
          <a:p>
            <a:r>
              <a:rPr lang="en-US" dirty="0"/>
              <a:t>Azure Relay </a:t>
            </a:r>
          </a:p>
          <a:p>
            <a:r>
              <a:rPr lang="en-US" dirty="0"/>
              <a:t>Service Bus Tiers</a:t>
            </a:r>
          </a:p>
          <a:p>
            <a:r>
              <a:rPr lang="en-US" dirty="0"/>
              <a:t>Azure Storage Queue</a:t>
            </a:r>
          </a:p>
          <a:p>
            <a:endParaRPr lang="en-US" dirty="0"/>
          </a:p>
        </p:txBody>
      </p:sp>
    </p:spTree>
    <p:extLst>
      <p:ext uri="{BB962C8B-B14F-4D97-AF65-F5344CB8AC3E}">
        <p14:creationId xmlns:p14="http://schemas.microsoft.com/office/powerpoint/2010/main" val="1995472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PaaS with no Infrastructure management</a:t>
            </a:r>
          </a:p>
          <a:p>
            <a:pPr marL="346074" indent="-342900">
              <a:lnSpc>
                <a:spcPct val="100000"/>
              </a:lnSpc>
            </a:pPr>
            <a:r>
              <a:rPr lang="en-US" sz="2400" dirty="0">
                <a:solidFill>
                  <a:srgbClr val="5F5F5F">
                    <a:alpha val="99000"/>
                  </a:srgbClr>
                </a:solidFill>
                <a:latin typeface="Segoe UI"/>
              </a:rPr>
              <a:t>Relay capabilities to build hybrid apps</a:t>
            </a:r>
          </a:p>
          <a:p>
            <a:pPr marL="346074" indent="-342900">
              <a:lnSpc>
                <a:spcPct val="100000"/>
              </a:lnSpc>
            </a:pPr>
            <a:r>
              <a:rPr lang="en-US" sz="2400" dirty="0">
                <a:solidFill>
                  <a:srgbClr val="5F5F5F">
                    <a:alpha val="99000"/>
                  </a:srgbClr>
                </a:solidFill>
                <a:latin typeface="Segoe UI"/>
              </a:rPr>
              <a:t>Supports AMQP and common protocols such as HTTP</a:t>
            </a:r>
          </a:p>
          <a:p>
            <a:pPr marL="346074" indent="-342900">
              <a:lnSpc>
                <a:spcPct val="100000"/>
              </a:lnSpc>
            </a:pPr>
            <a:r>
              <a:rPr lang="en-US" sz="2400" dirty="0">
                <a:solidFill>
                  <a:srgbClr val="5F5F5F">
                    <a:alpha val="99000"/>
                  </a:srgbClr>
                </a:solidFill>
                <a:latin typeface="Segoe UI"/>
              </a:rPr>
              <a:t>Contains Event Hub, a cloud scale telemetry ingress service. </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Service bus</a:t>
            </a:r>
          </a:p>
        </p:txBody>
      </p:sp>
    </p:spTree>
    <p:extLst>
      <p:ext uri="{BB962C8B-B14F-4D97-AF65-F5344CB8AC3E}">
        <p14:creationId xmlns:p14="http://schemas.microsoft.com/office/powerpoint/2010/main" val="7453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Topic</a:t>
            </a:r>
          </a:p>
        </p:txBody>
      </p:sp>
      <p:grpSp>
        <p:nvGrpSpPr>
          <p:cNvPr id="56" name="Group 55"/>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4" y="5330030"/>
            <a:ext cx="11588721"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One to many broadcasting scenarios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Filter messages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Use </a:t>
            </a:r>
            <a:r>
              <a:rPr lang="en-US" sz="3527" dirty="0" err="1">
                <a:gradFill>
                  <a:gsLst>
                    <a:gs pos="0">
                      <a:srgbClr val="5F5F5F"/>
                    </a:gs>
                    <a:gs pos="100000">
                      <a:srgbClr val="5F5F5F"/>
                    </a:gs>
                  </a:gsLst>
                  <a:lin ang="5400000" scaled="0"/>
                </a:gradFill>
              </a:rPr>
              <a:t>ReceiveBatch</a:t>
            </a:r>
            <a:r>
              <a:rPr lang="en-US" sz="3527" dirty="0">
                <a:gradFill>
                  <a:gsLst>
                    <a:gs pos="0">
                      <a:srgbClr val="5F5F5F"/>
                    </a:gs>
                    <a:gs pos="100000">
                      <a:srgbClr val="5F5F5F"/>
                    </a:gs>
                  </a:gsLst>
                  <a:lin ang="5400000" scaled="0"/>
                </a:gradFill>
              </a:rPr>
              <a:t>() or </a:t>
            </a:r>
            <a:r>
              <a:rPr lang="en-US" sz="3527" dirty="0" err="1">
                <a:gradFill>
                  <a:gsLst>
                    <a:gs pos="0">
                      <a:srgbClr val="5F5F5F"/>
                    </a:gs>
                    <a:gs pos="100000">
                      <a:srgbClr val="5F5F5F"/>
                    </a:gs>
                  </a:gsLst>
                  <a:lin ang="5400000" scaled="0"/>
                </a:gradFill>
              </a:rPr>
              <a:t>ReceiveBatchAsync</a:t>
            </a:r>
            <a:r>
              <a:rPr lang="en-US" sz="3527" dirty="0">
                <a:gradFill>
                  <a:gsLst>
                    <a:gs pos="0">
                      <a:srgbClr val="5F5F5F"/>
                    </a:gs>
                    <a:gs pos="100000">
                      <a:srgbClr val="5F5F5F"/>
                    </a:gs>
                  </a:gsLst>
                  <a:lin ang="5400000" scaled="0"/>
                </a:gradFill>
              </a:rPr>
              <a:t>() to receive a batch of messages</a:t>
            </a:r>
          </a:p>
        </p:txBody>
      </p:sp>
      <p:grpSp>
        <p:nvGrpSpPr>
          <p:cNvPr id="61" name="Group 60"/>
          <p:cNvGrpSpPr/>
          <p:nvPr/>
        </p:nvGrpSpPr>
        <p:grpSpPr>
          <a:xfrm>
            <a:off x="4751903" y="1919900"/>
            <a:ext cx="2562254" cy="2034929"/>
            <a:chOff x="4846634" y="1957281"/>
            <a:chExt cx="2614685" cy="2076570"/>
          </a:xfrm>
        </p:grpSpPr>
        <p:sp>
          <p:nvSpPr>
            <p:cNvPr id="40" name="Rounded Rectangle 39"/>
            <p:cNvSpPr/>
            <p:nvPr/>
          </p:nvSpPr>
          <p:spPr bwMode="auto">
            <a:xfrm>
              <a:off x="6495277" y="2010709"/>
              <a:ext cx="723900" cy="2023142"/>
            </a:xfrm>
            <a:prstGeom prst="roundRect">
              <a:avLst/>
            </a:prstGeom>
            <a:solidFill>
              <a:srgbClr val="E34A28">
                <a:alpha val="38000"/>
              </a:srgbClr>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endParaRPr lang="en-US" sz="2744" spc="-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ounded Rectangle 28"/>
            <p:cNvSpPr/>
            <p:nvPr/>
          </p:nvSpPr>
          <p:spPr bwMode="auto">
            <a:xfrm>
              <a:off x="4846634" y="2260280"/>
              <a:ext cx="1524000" cy="15240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Topic</a:t>
              </a:r>
            </a:p>
          </p:txBody>
        </p:sp>
        <p:grpSp>
          <p:nvGrpSpPr>
            <p:cNvPr id="31" name="Group 30"/>
            <p:cNvGrpSpPr/>
            <p:nvPr/>
          </p:nvGrpSpPr>
          <p:grpSpPr>
            <a:xfrm>
              <a:off x="6367244" y="2488880"/>
              <a:ext cx="624560" cy="269154"/>
              <a:chOff x="6675437" y="3438885"/>
              <a:chExt cx="624560" cy="269154"/>
            </a:xfrm>
          </p:grpSpPr>
          <p:cxnSp>
            <p:nvCxnSpPr>
              <p:cNvPr id="45" name="Straight Connector 44"/>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6367244" y="2895646"/>
              <a:ext cx="624560" cy="269154"/>
              <a:chOff x="6675437" y="3438885"/>
              <a:chExt cx="624560" cy="269154"/>
            </a:xfrm>
          </p:grpSpPr>
          <p:cxnSp>
            <p:nvCxnSpPr>
              <p:cNvPr id="43" name="Straight Connector 42"/>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6367244" y="3302412"/>
              <a:ext cx="624560" cy="269154"/>
              <a:chOff x="6675437" y="3438885"/>
              <a:chExt cx="624560" cy="269154"/>
            </a:xfrm>
          </p:grpSpPr>
          <p:cxnSp>
            <p:nvCxnSpPr>
              <p:cNvPr id="41" name="Straight Connector 40"/>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9" name="TextBox 38"/>
            <p:cNvSpPr txBox="1"/>
            <p:nvPr/>
          </p:nvSpPr>
          <p:spPr>
            <a:xfrm>
              <a:off x="6253135" y="1957281"/>
              <a:ext cx="1208184" cy="408108"/>
            </a:xfrm>
            <a:prstGeom prst="rect">
              <a:avLst/>
            </a:prstGeom>
            <a:noFill/>
          </p:spPr>
          <p:txBody>
            <a:bodyPr wrap="square" rtlCol="0" anchor="ctr" anchorCtr="1">
              <a:spAutoFit/>
            </a:bodyPr>
            <a:lstStyle/>
            <a:p>
              <a:pPr defTabSz="1218753"/>
              <a:r>
                <a:rPr lang="en-US" sz="1960" dirty="0">
                  <a:solidFill>
                    <a:srgbClr val="5F5F5F"/>
                  </a:solidFill>
                </a:rPr>
                <a:t>Subs</a:t>
              </a:r>
            </a:p>
          </p:txBody>
        </p:sp>
      </p:grpSp>
      <p:grpSp>
        <p:nvGrpSpPr>
          <p:cNvPr id="58" name="Group 57"/>
          <p:cNvGrpSpPr/>
          <p:nvPr/>
        </p:nvGrpSpPr>
        <p:grpSpPr>
          <a:xfrm>
            <a:off x="6853200" y="1338185"/>
            <a:ext cx="3349762" cy="3274735"/>
            <a:chOff x="6990930" y="1363662"/>
            <a:chExt cx="3418306"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endCxn id="25" idx="2"/>
            </p:cNvCxnSpPr>
            <p:nvPr/>
          </p:nvCxnSpPr>
          <p:spPr>
            <a:xfrm flipV="1">
              <a:off x="6990930" y="1835942"/>
              <a:ext cx="2492634" cy="7875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endCxn id="26" idx="2"/>
            </p:cNvCxnSpPr>
            <p:nvPr/>
          </p:nvCxnSpPr>
          <p:spPr>
            <a:xfrm>
              <a:off x="6990930" y="3436989"/>
              <a:ext cx="2492635" cy="796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6853201" y="2392591"/>
            <a:ext cx="3507042" cy="1260431"/>
            <a:chOff x="6990930" y="2439644"/>
            <a:chExt cx="3578804" cy="1286223"/>
          </a:xfrm>
        </p:grpSpPr>
        <p:sp>
          <p:nvSpPr>
            <p:cNvPr id="48" name="Oval 47"/>
            <p:cNvSpPr/>
            <p:nvPr/>
          </p:nvSpPr>
          <p:spPr bwMode="auto">
            <a:xfrm>
              <a:off x="9302847" y="2439644"/>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47" name="Oval 46"/>
            <p:cNvSpPr/>
            <p:nvPr/>
          </p:nvSpPr>
          <p:spPr bwMode="auto">
            <a:xfrm>
              <a:off x="9644063" y="2781307"/>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49" name="Elbow Connector 12"/>
            <p:cNvCxnSpPr>
              <a:endCxn id="48" idx="2"/>
            </p:cNvCxnSpPr>
            <p:nvPr/>
          </p:nvCxnSpPr>
          <p:spPr>
            <a:xfrm flipV="1">
              <a:off x="7002220" y="2911924"/>
              <a:ext cx="2300627" cy="104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12"/>
            <p:cNvCxnSpPr>
              <a:endCxn id="47" idx="2"/>
            </p:cNvCxnSpPr>
            <p:nvPr/>
          </p:nvCxnSpPr>
          <p:spPr>
            <a:xfrm>
              <a:off x="6990930" y="3016912"/>
              <a:ext cx="2653133" cy="236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853199" y="2518160"/>
            <a:ext cx="3349763" cy="925619"/>
            <a:chOff x="6990930" y="2567782"/>
            <a:chExt cx="3418307"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endCxn id="11" idx="2"/>
            </p:cNvCxnSpPr>
            <p:nvPr/>
          </p:nvCxnSpPr>
          <p:spPr>
            <a:xfrm>
              <a:off x="6990930" y="3022280"/>
              <a:ext cx="2492636" cy="17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04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D6633A19-5403-433E-BD0D-48E500218582}"/>
              </a:ext>
            </a:extLst>
          </p:cNvPr>
          <p:cNvSpPr/>
          <p:nvPr/>
        </p:nvSpPr>
        <p:spPr>
          <a:xfrm>
            <a:off x="1" y="4377"/>
            <a:ext cx="12191999" cy="6853623"/>
          </a:xfrm>
          <a:prstGeom prst="rect">
            <a:avLst/>
          </a:prstGeom>
          <a:solidFill>
            <a:srgbClr val="046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6" name="Content Placeholder 5"/>
          <p:cNvSpPr>
            <a:spLocks noGrp="1"/>
          </p:cNvSpPr>
          <p:nvPr>
            <p:ph sz="quarter" idx="4294967295"/>
          </p:nvPr>
        </p:nvSpPr>
        <p:spPr>
          <a:xfrm>
            <a:off x="15271" y="1084513"/>
            <a:ext cx="8399839" cy="3211834"/>
          </a:xfrm>
        </p:spPr>
        <p:txBody>
          <a:bodyPr>
            <a:noAutofit/>
          </a:bodyPr>
          <a:lstStyle/>
          <a:p>
            <a:pPr marL="0" indent="0">
              <a:lnSpc>
                <a:spcPct val="80000"/>
              </a:lnSpc>
              <a:buNone/>
            </a:pPr>
            <a:r>
              <a:rPr lang="en-US" sz="2397" dirty="0">
                <a:solidFill>
                  <a:schemeClr val="bg1"/>
                </a:solidFill>
                <a:latin typeface="Segoe UI" panose="020B0502040204020203" pitchFamily="34" charset="0"/>
                <a:cs typeface="Segoe UI" panose="020B0502040204020203" pitchFamily="34" charset="0"/>
              </a:rPr>
              <a:t>   DevOps &amp; Azure Practice Lead at</a:t>
            </a:r>
          </a:p>
          <a:p>
            <a:pPr>
              <a:lnSpc>
                <a:spcPct val="80000"/>
              </a:lnSpc>
            </a:pPr>
            <a:endParaRPr lang="en-US" sz="200" dirty="0">
              <a:solidFill>
                <a:schemeClr val="bg1"/>
              </a:solidFill>
              <a:latin typeface="Segoe UI" panose="020B0502040204020203" pitchFamily="34" charset="0"/>
              <a:cs typeface="Segoe UI" panose="020B0502040204020203" pitchFamily="34" charset="0"/>
            </a:endParaRPr>
          </a:p>
          <a:p>
            <a:pPr>
              <a:lnSpc>
                <a:spcPct val="80000"/>
              </a:lnSpc>
            </a:pPr>
            <a:endParaRPr lang="en-US" sz="100" dirty="0">
              <a:solidFill>
                <a:schemeClr val="bg1"/>
              </a:solidFill>
              <a:latin typeface="Segoe UI" panose="020B0502040204020203" pitchFamily="34" charset="0"/>
              <a:cs typeface="Segoe UI" panose="020B0502040204020203" pitchFamily="34" charset="0"/>
            </a:endParaRPr>
          </a:p>
          <a:p>
            <a:pPr>
              <a:lnSpc>
                <a:spcPct val="80000"/>
              </a:lnSpc>
            </a:pPr>
            <a:endParaRPr lang="en-US" sz="100" dirty="0">
              <a:solidFill>
                <a:schemeClr val="bg1"/>
              </a:solidFill>
              <a:latin typeface="Segoe UI" panose="020B0502040204020203" pitchFamily="34" charset="0"/>
              <a:cs typeface="Segoe UI" panose="020B0502040204020203" pitchFamily="34" charset="0"/>
            </a:endParaRPr>
          </a:p>
          <a:p>
            <a:pPr>
              <a:lnSpc>
                <a:spcPct val="80000"/>
              </a:lnSpc>
            </a:pPr>
            <a:endParaRPr lang="en-US" sz="200" dirty="0">
              <a:solidFill>
                <a:schemeClr val="bg1"/>
              </a:solidFill>
              <a:latin typeface="Segoe UI" panose="020B0502040204020203" pitchFamily="34" charset="0"/>
              <a:cs typeface="Segoe UI" panose="020B0502040204020203" pitchFamily="34" charset="0"/>
            </a:endParaRPr>
          </a:p>
          <a:p>
            <a:pPr marL="1369857" lvl="1" indent="0">
              <a:lnSpc>
                <a:spcPct val="80000"/>
              </a:lnSpc>
              <a:buNone/>
            </a:pPr>
            <a:r>
              <a:rPr lang="en-US" sz="1998" dirty="0">
                <a:solidFill>
                  <a:srgbClr val="FFFF00"/>
                </a:solidFill>
                <a:latin typeface="Segoe UI" panose="020B0502040204020203" pitchFamily="34" charset="0"/>
                <a:cs typeface="Segoe UI" panose="020B0502040204020203" pitchFamily="34" charset="0"/>
              </a:rPr>
              <a:t>Consulting</a:t>
            </a:r>
            <a:br>
              <a:rPr lang="en-US" sz="1998" dirty="0">
                <a:solidFill>
                  <a:srgbClr val="FFFF00"/>
                </a:solidFill>
                <a:latin typeface="Segoe UI" panose="020B0502040204020203" pitchFamily="34" charset="0"/>
                <a:cs typeface="Segoe UI" panose="020B0502040204020203" pitchFamily="34" charset="0"/>
              </a:rPr>
            </a:br>
            <a:r>
              <a:rPr lang="en-US" sz="1998" dirty="0">
                <a:solidFill>
                  <a:schemeClr val="bg1"/>
                </a:solidFill>
                <a:latin typeface="Segoe UI" panose="020B0502040204020203" pitchFamily="34" charset="0"/>
                <a:cs typeface="Segoe UI" panose="020B0502040204020203" pitchFamily="34" charset="0"/>
              </a:rPr>
              <a:t>Custom software application development &amp; architecture</a:t>
            </a:r>
          </a:p>
          <a:p>
            <a:pPr marL="1369857" lvl="1" indent="0">
              <a:lnSpc>
                <a:spcPct val="80000"/>
              </a:lnSpc>
              <a:buNone/>
            </a:pPr>
            <a:endParaRPr lang="en-US" dirty="0">
              <a:latin typeface="Segoe UI" panose="020B0502040204020203" pitchFamily="34" charset="0"/>
              <a:cs typeface="Segoe UI" panose="020B0502040204020203" pitchFamily="34" charset="0"/>
            </a:endParaRPr>
          </a:p>
          <a:p>
            <a:pPr marL="1369857" lvl="1" indent="0">
              <a:lnSpc>
                <a:spcPct val="80000"/>
              </a:lnSpc>
              <a:buNone/>
            </a:pPr>
            <a:r>
              <a:rPr lang="en-US" sz="1998" dirty="0">
                <a:solidFill>
                  <a:srgbClr val="FFFF00"/>
                </a:solidFill>
                <a:latin typeface="Segoe UI" panose="020B0502040204020203" pitchFamily="34" charset="0"/>
                <a:cs typeface="Segoe UI" panose="020B0502040204020203" pitchFamily="34" charset="0"/>
              </a:rPr>
              <a:t>Instructor Led Training</a:t>
            </a:r>
            <a:br>
              <a:rPr lang="en-US" sz="1998" dirty="0">
                <a:solidFill>
                  <a:srgbClr val="FFFF00"/>
                </a:solidFill>
                <a:latin typeface="Segoe UI" panose="020B0502040204020203" pitchFamily="34" charset="0"/>
                <a:cs typeface="Segoe UI" panose="020B0502040204020203" pitchFamily="34" charset="0"/>
              </a:rPr>
            </a:br>
            <a:r>
              <a:rPr lang="en-US" sz="1998" dirty="0">
                <a:solidFill>
                  <a:schemeClr val="bg1"/>
                </a:solidFill>
                <a:latin typeface="Segoe UI" panose="020B0502040204020203" pitchFamily="34" charset="0"/>
                <a:cs typeface="Segoe UI" panose="020B0502040204020203" pitchFamily="34" charset="0"/>
              </a:rPr>
              <a:t>Microsoft’s #1 training vendor in DevDiv</a:t>
            </a:r>
          </a:p>
          <a:p>
            <a:pPr marL="1369857" lvl="1" indent="0">
              <a:lnSpc>
                <a:spcPct val="80000"/>
              </a:lnSpc>
              <a:buNone/>
            </a:pPr>
            <a:endParaRPr lang="en-US" dirty="0">
              <a:latin typeface="Segoe UI" panose="020B0502040204020203" pitchFamily="34" charset="0"/>
              <a:cs typeface="Segoe UI" panose="020B0502040204020203" pitchFamily="34" charset="0"/>
            </a:endParaRPr>
          </a:p>
          <a:p>
            <a:pPr marL="1369857" lvl="1" indent="0">
              <a:lnSpc>
                <a:spcPct val="80000"/>
              </a:lnSpc>
              <a:buNone/>
            </a:pPr>
            <a:r>
              <a:rPr lang="en-US" sz="1998" dirty="0">
                <a:solidFill>
                  <a:srgbClr val="FFFF00"/>
                </a:solidFill>
                <a:latin typeface="Segoe UI" panose="020B0502040204020203" pitchFamily="34" charset="0"/>
                <a:cs typeface="Segoe UI" panose="020B0502040204020203" pitchFamily="34" charset="0"/>
              </a:rPr>
              <a:t>On-Demand Training</a:t>
            </a:r>
            <a:br>
              <a:rPr lang="en-US" sz="1998" dirty="0">
                <a:solidFill>
                  <a:srgbClr val="FFFF00"/>
                </a:solidFill>
                <a:latin typeface="Segoe UI" panose="020B0502040204020203" pitchFamily="34" charset="0"/>
                <a:cs typeface="Segoe UI" panose="020B0502040204020203" pitchFamily="34" charset="0"/>
              </a:rPr>
            </a:br>
            <a:r>
              <a:rPr lang="en-US" sz="1998" dirty="0">
                <a:solidFill>
                  <a:schemeClr val="bg1"/>
                </a:solidFill>
                <a:latin typeface="Segoe UI" panose="020B0502040204020203" pitchFamily="34" charset="0"/>
                <a:cs typeface="Segoe UI" panose="020B0502040204020203" pitchFamily="34" charset="0"/>
              </a:rPr>
              <a:t>World class, subscription-based online training</a:t>
            </a:r>
            <a:br>
              <a:rPr lang="en-US" sz="1998" dirty="0">
                <a:solidFill>
                  <a:schemeClr val="bg1"/>
                </a:solidFill>
                <a:latin typeface="Segoe UI" panose="020B0502040204020203" pitchFamily="34" charset="0"/>
                <a:cs typeface="Segoe UI" panose="020B0502040204020203" pitchFamily="34" charset="0"/>
              </a:rPr>
            </a:br>
            <a:endParaRPr lang="en-US" sz="1798" dirty="0">
              <a:solidFill>
                <a:schemeClr val="bg1"/>
              </a:solidFill>
              <a:latin typeface="Segoe UI" panose="020B0502040204020203" pitchFamily="34" charset="0"/>
              <a:cs typeface="Segoe UI" panose="020B0502040204020203" pitchFamily="34" charset="0"/>
            </a:endParaRPr>
          </a:p>
          <a:p>
            <a:pPr>
              <a:lnSpc>
                <a:spcPct val="80000"/>
              </a:lnSpc>
            </a:pPr>
            <a:endParaRPr lang="en-US" sz="1998" dirty="0">
              <a:solidFill>
                <a:schemeClr val="bg1"/>
              </a:solidFill>
              <a:latin typeface="Segoe UI" panose="020B0502040204020203" pitchFamily="34" charset="0"/>
              <a:cs typeface="Segoe UI" panose="020B0502040204020203" pitchFamily="34" charset="0"/>
            </a:endParaRPr>
          </a:p>
          <a:p>
            <a:pPr>
              <a:lnSpc>
                <a:spcPct val="80000"/>
              </a:lnSpc>
            </a:pPr>
            <a:endParaRPr lang="en-US" sz="1998" dirty="0">
              <a:solidFill>
                <a:schemeClr val="bg1"/>
              </a:solidFill>
              <a:latin typeface="Segoe UI" panose="020B0502040204020203" pitchFamily="34" charset="0"/>
              <a:cs typeface="Segoe UI" panose="020B0502040204020203" pitchFamily="34" charset="0"/>
            </a:endParaRPr>
          </a:p>
        </p:txBody>
      </p:sp>
      <p:sp>
        <p:nvSpPr>
          <p:cNvPr id="26" name="Rectangle 25">
            <a:extLst>
              <a:ext uri="{FF2B5EF4-FFF2-40B4-BE49-F238E27FC236}">
                <a16:creationId xmlns:a16="http://schemas.microsoft.com/office/drawing/2014/main" id="{AF4D84BC-11A5-44F8-89C7-24BEFA3B08F6}"/>
              </a:ext>
            </a:extLst>
          </p:cNvPr>
          <p:cNvSpPr/>
          <p:nvPr/>
        </p:nvSpPr>
        <p:spPr>
          <a:xfrm>
            <a:off x="8293466" y="1"/>
            <a:ext cx="3889831" cy="6218654"/>
          </a:xfrm>
          <a:prstGeom prst="rect">
            <a:avLst/>
          </a:prstGeom>
          <a:gradFill flip="none" rotWithShape="1">
            <a:gsLst>
              <a:gs pos="0">
                <a:srgbClr val="00223F"/>
              </a:gs>
              <a:gs pos="69000">
                <a:srgbClr val="797E87"/>
              </a:gs>
              <a:gs pos="100000">
                <a:srgbClr val="BBBDC0"/>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a:p>
        </p:txBody>
      </p:sp>
      <p:sp>
        <p:nvSpPr>
          <p:cNvPr id="5" name="Title 4"/>
          <p:cNvSpPr>
            <a:spLocks noGrp="1"/>
          </p:cNvSpPr>
          <p:nvPr>
            <p:ph type="title" idx="4294967295"/>
          </p:nvPr>
        </p:nvSpPr>
        <p:spPr>
          <a:xfrm>
            <a:off x="200077" y="188649"/>
            <a:ext cx="11983219" cy="690909"/>
          </a:xfrm>
        </p:spPr>
        <p:txBody>
          <a:bodyPr anchor="ctr"/>
          <a:lstStyle/>
          <a:p>
            <a:r>
              <a:rPr lang="en-US" b="1" dirty="0">
                <a:solidFill>
                  <a:schemeClr val="bg1"/>
                </a:solidFill>
              </a:rPr>
              <a:t>About 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7311" y="619977"/>
            <a:ext cx="2890822" cy="795640"/>
          </a:xfrm>
          <a:prstGeom prst="rect">
            <a:avLst/>
          </a:prstGeom>
        </p:spPr>
      </p:pic>
      <p:pic>
        <p:nvPicPr>
          <p:cNvPr id="12" name="Picture 11">
            <a:extLst>
              <a:ext uri="{FF2B5EF4-FFF2-40B4-BE49-F238E27FC236}">
                <a16:creationId xmlns:a16="http://schemas.microsoft.com/office/drawing/2014/main" id="{118FEB39-F205-4665-BB28-F4929DBB1C2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789192" y="126460"/>
            <a:ext cx="2886089" cy="3098680"/>
          </a:xfrm>
          <a:prstGeom prst="ellipse">
            <a:avLst/>
          </a:prstGeom>
          <a:ln>
            <a:noFill/>
          </a:ln>
          <a:effectLst>
            <a:softEdge rad="112500"/>
          </a:effectLst>
        </p:spPr>
      </p:pic>
      <p:grpSp>
        <p:nvGrpSpPr>
          <p:cNvPr id="3" name="Group 2">
            <a:extLst>
              <a:ext uri="{FF2B5EF4-FFF2-40B4-BE49-F238E27FC236}">
                <a16:creationId xmlns:a16="http://schemas.microsoft.com/office/drawing/2014/main" id="{FEBA6093-2E4A-4EF0-BC02-5DC51BF9B386}"/>
              </a:ext>
            </a:extLst>
          </p:cNvPr>
          <p:cNvGrpSpPr/>
          <p:nvPr/>
        </p:nvGrpSpPr>
        <p:grpSpPr>
          <a:xfrm>
            <a:off x="200078" y="4814126"/>
            <a:ext cx="2867235" cy="1225532"/>
            <a:chOff x="7341628" y="3381451"/>
            <a:chExt cx="3724694" cy="1592032"/>
          </a:xfrm>
        </p:grpSpPr>
        <p:sp>
          <p:nvSpPr>
            <p:cNvPr id="20" name="Rectangle: Rounded Corners 19">
              <a:extLst>
                <a:ext uri="{FF2B5EF4-FFF2-40B4-BE49-F238E27FC236}">
                  <a16:creationId xmlns:a16="http://schemas.microsoft.com/office/drawing/2014/main" id="{B2E12B29-4FBC-4771-962F-B6BB69A5475C}"/>
                </a:ext>
              </a:extLst>
            </p:cNvPr>
            <p:cNvSpPr/>
            <p:nvPr/>
          </p:nvSpPr>
          <p:spPr>
            <a:xfrm>
              <a:off x="7514774" y="3597657"/>
              <a:ext cx="3369840" cy="1159622"/>
            </a:xfrm>
            <a:prstGeom prst="roundRect">
              <a:avLst/>
            </a:prstGeom>
            <a:solidFill>
              <a:schemeClr val="bg1"/>
            </a:solidFill>
            <a:ln>
              <a:solidFill>
                <a:srgbClr val="046E8F"/>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798"/>
            </a:p>
          </p:txBody>
        </p:sp>
        <p:pic>
          <p:nvPicPr>
            <p:cNvPr id="21" name="Picture 20">
              <a:extLst>
                <a:ext uri="{FF2B5EF4-FFF2-40B4-BE49-F238E27FC236}">
                  <a16:creationId xmlns:a16="http://schemas.microsoft.com/office/drawing/2014/main" id="{471A7B81-12EC-4CDB-AC80-6C87C36E81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41628" y="3381451"/>
              <a:ext cx="3724694" cy="1592032"/>
            </a:xfrm>
            <a:prstGeom prst="rect">
              <a:avLst/>
            </a:prstGeom>
          </p:spPr>
        </p:pic>
      </p:grpSp>
      <p:pic>
        <p:nvPicPr>
          <p:cNvPr id="23" name="Picture 22">
            <a:extLst>
              <a:ext uri="{FF2B5EF4-FFF2-40B4-BE49-F238E27FC236}">
                <a16:creationId xmlns:a16="http://schemas.microsoft.com/office/drawing/2014/main" id="{258CD449-8191-486C-B796-A80BD744A58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9231" l="2622" r="91011">
                        <a14:foregroundMark x1="62921" y1="16154" x2="62921" y2="16154"/>
                        <a14:foregroundMark x1="62921" y1="16154" x2="52060" y2="65385"/>
                        <a14:foregroundMark x1="52060" y1="65385" x2="64419" y2="69231"/>
                        <a14:foregroundMark x1="52434" y1="24615" x2="59176" y2="73846"/>
                        <a14:foregroundMark x1="59176" y1="73846" x2="84644" y2="81538"/>
                        <a14:foregroundMark x1="84644" y1="81538" x2="88764" y2="30769"/>
                        <a14:foregroundMark x1="88764" y1="30769" x2="13858" y2="20000"/>
                        <a14:foregroundMark x1="13858" y1="20000" x2="8614" y2="69231"/>
                        <a14:foregroundMark x1="8614" y1="69231" x2="32584" y2="83846"/>
                        <a14:foregroundMark x1="32584" y1="83846" x2="88764" y2="76154"/>
                        <a14:foregroundMark x1="88764" y1="76154" x2="90262" y2="77692"/>
                        <a14:foregroundMark x1="88015" y1="83846" x2="60300" y2="73077"/>
                        <a14:foregroundMark x1="60300" y1="73077" x2="79026" y2="37692"/>
                        <a14:foregroundMark x1="79026" y1="37692" x2="34082" y2="36154"/>
                        <a14:foregroundMark x1="34082" y1="36154" x2="46067" y2="26154"/>
                        <a14:foregroundMark x1="23970" y1="23077" x2="49064" y2="11538"/>
                        <a14:foregroundMark x1="49064" y1="11538" x2="75655" y2="11538"/>
                        <a14:foregroundMark x1="75655" y1="11538" x2="93633" y2="46154"/>
                        <a14:foregroundMark x1="93633" y1="46154" x2="79401" y2="86923"/>
                        <a14:foregroundMark x1="79401" y1="86923" x2="16479" y2="88462"/>
                        <a14:foregroundMark x1="16479" y1="88462" x2="6367" y2="42308"/>
                        <a14:foregroundMark x1="6367" y1="42308" x2="6367" y2="29231"/>
                        <a14:foregroundMark x1="35206" y1="28462" x2="11610" y2="15385"/>
                        <a14:foregroundMark x1="11610" y1="15385" x2="6367" y2="69231"/>
                        <a14:foregroundMark x1="6367" y1="69231" x2="32210" y2="90769"/>
                        <a14:foregroundMark x1="32210" y1="90769" x2="56554" y2="90769"/>
                        <a14:foregroundMark x1="77240" y1="88194" x2="81273" y2="87692"/>
                        <a14:foregroundMark x1="56554" y1="90769" x2="74584" y2="88525"/>
                        <a14:foregroundMark x1="81273" y1="87692" x2="89139" y2="39231"/>
                        <a14:foregroundMark x1="89139" y1="39231" x2="65918" y2="16154"/>
                        <a14:foregroundMark x1="65918" y1="16154" x2="41948" y2="19231"/>
                        <a14:foregroundMark x1="29213" y1="12308" x2="4494" y2="13077"/>
                        <a14:foregroundMark x1="4494" y1="13077" x2="2622" y2="15385"/>
                        <a14:foregroundMark x1="79401" y1="8462" x2="98502" y2="43077"/>
                        <a14:foregroundMark x1="98502" y1="43077" x2="91011" y2="91538"/>
                        <a14:foregroundMark x1="91011" y1="91538" x2="86592" y2="94780"/>
                        <a14:foregroundMark x1="36330" y1="39231" x2="61798" y2="43077"/>
                        <a14:foregroundMark x1="61798" y1="43077" x2="44569" y2="78462"/>
                        <a14:foregroundMark x1="44569" y1="78462" x2="65543" y2="50000"/>
                        <a14:foregroundMark x1="65543" y1="50000" x2="17603" y2="48462"/>
                        <a14:foregroundMark x1="17603" y1="48462" x2="13858" y2="70769"/>
                        <a14:foregroundMark x1="17978" y1="52308" x2="36704" y2="73846"/>
                        <a14:backgroundMark x1="82397" y1="97692" x2="82397" y2="97692"/>
                        <a14:backgroundMark x1="87640" y1="97692" x2="84270" y2="99231"/>
                        <a14:backgroundMark x1="83895" y1="99231" x2="77903" y2="99231"/>
                        <a14:backgroundMark x1="83146" y1="99231" x2="83146" y2="99231"/>
                        <a14:backgroundMark x1="83895" y1="99231" x2="83895" y2="97692"/>
                        <a14:backgroundMark x1="87640" y1="99231" x2="77903" y2="99231"/>
                        <a14:backgroundMark x1="86517" y1="97692" x2="86517" y2="97692"/>
                      </a14:backgroundRemoval>
                    </a14:imgEffect>
                  </a14:imgLayer>
                </a14:imgProps>
              </a:ext>
            </a:extLst>
          </a:blip>
          <a:stretch>
            <a:fillRect/>
          </a:stretch>
        </p:blipFill>
        <p:spPr>
          <a:xfrm>
            <a:off x="3067314" y="4952364"/>
            <a:ext cx="2000628" cy="974089"/>
          </a:xfrm>
          <a:prstGeom prst="rect">
            <a:avLst/>
          </a:prstGeom>
        </p:spPr>
      </p:pic>
      <p:pic>
        <p:nvPicPr>
          <p:cNvPr id="24" name="Picture 23">
            <a:extLst>
              <a:ext uri="{FF2B5EF4-FFF2-40B4-BE49-F238E27FC236}">
                <a16:creationId xmlns:a16="http://schemas.microsoft.com/office/drawing/2014/main" id="{9D642D1A-D04F-48B6-B6B2-CCA584401E1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8904" b="95205" l="9494" r="91139">
                        <a14:foregroundMark x1="28481" y1="34932" x2="62658" y2="58219"/>
                        <a14:foregroundMark x1="62658" y1="58219" x2="51899" y2="16438"/>
                        <a14:foregroundMark x1="51899" y1="16438" x2="55063" y2="9589"/>
                        <a14:foregroundMark x1="70253" y1="39041" x2="79114" y2="54795"/>
                        <a14:foregroundMark x1="75949" y1="54110" x2="63291" y2="64384"/>
                        <a14:foregroundMark x1="43671" y1="71233" x2="39241" y2="77397"/>
                        <a14:foregroundMark x1="32278" y1="63014" x2="25949" y2="67123"/>
                        <a14:foregroundMark x1="20886" y1="50000" x2="34810" y2="52055"/>
                        <a14:foregroundMark x1="25316" y1="50000" x2="26582" y2="46575"/>
                        <a14:foregroundMark x1="33544" y1="44521" x2="26582" y2="64384"/>
                        <a14:foregroundMark x1="48734" y1="88356" x2="84810" y2="73288"/>
                        <a14:foregroundMark x1="84810" y1="73288" x2="91772" y2="50685"/>
                        <a14:foregroundMark x1="53165" y1="95205" x2="53165" y2="95205"/>
                        <a14:foregroundMark x1="75949" y1="52055" x2="46203" y2="52740"/>
                        <a14:foregroundMark x1="63924" y1="50685" x2="75316" y2="65753"/>
                      </a14:backgroundRemoval>
                    </a14:imgEffect>
                  </a14:imgLayer>
                </a14:imgProps>
              </a:ext>
            </a:extLst>
          </a:blip>
          <a:stretch>
            <a:fillRect/>
          </a:stretch>
        </p:blipFill>
        <p:spPr>
          <a:xfrm>
            <a:off x="5056759" y="4829568"/>
            <a:ext cx="1235963" cy="1142094"/>
          </a:xfrm>
          <a:prstGeom prst="rect">
            <a:avLst/>
          </a:prstGeom>
        </p:spPr>
      </p:pic>
      <p:pic>
        <p:nvPicPr>
          <p:cNvPr id="25" name="Picture 24">
            <a:extLst>
              <a:ext uri="{FF2B5EF4-FFF2-40B4-BE49-F238E27FC236}">
                <a16:creationId xmlns:a16="http://schemas.microsoft.com/office/drawing/2014/main" id="{A86D4D38-819D-491C-9D66-E0010787224A}"/>
              </a:ext>
            </a:extLst>
          </p:cNvPr>
          <p:cNvPicPr>
            <a:picLocks noChangeAspect="1"/>
          </p:cNvPicPr>
          <p:nvPr/>
        </p:nvPicPr>
        <p:blipFill rotWithShape="1">
          <a:blip r:embed="rId11"/>
          <a:srcRect t="16880" b="11046"/>
          <a:stretch/>
        </p:blipFill>
        <p:spPr>
          <a:xfrm>
            <a:off x="6472748" y="4867288"/>
            <a:ext cx="1432303" cy="1032314"/>
          </a:xfrm>
          <a:prstGeom prst="rect">
            <a:avLst/>
          </a:prstGeom>
          <a:ln>
            <a:solidFill>
              <a:schemeClr val="accent1"/>
            </a:solidFill>
          </a:ln>
        </p:spPr>
      </p:pic>
      <p:sp>
        <p:nvSpPr>
          <p:cNvPr id="4" name="Rectangle 3">
            <a:extLst>
              <a:ext uri="{FF2B5EF4-FFF2-40B4-BE49-F238E27FC236}">
                <a16:creationId xmlns:a16="http://schemas.microsoft.com/office/drawing/2014/main" id="{FC8D8AD2-ED69-4C5A-A1CA-339CFC79290D}"/>
              </a:ext>
            </a:extLst>
          </p:cNvPr>
          <p:cNvSpPr/>
          <p:nvPr/>
        </p:nvSpPr>
        <p:spPr>
          <a:xfrm>
            <a:off x="8291485" y="3276697"/>
            <a:ext cx="3892735" cy="1689585"/>
          </a:xfrm>
          <a:prstGeom prst="rect">
            <a:avLst/>
          </a:prstGeom>
        </p:spPr>
        <p:txBody>
          <a:bodyPr wrap="square">
            <a:spAutoFit/>
          </a:bodyPr>
          <a:lstStyle/>
          <a:p>
            <a:pPr algn="ctr">
              <a:lnSpc>
                <a:spcPct val="80000"/>
              </a:lnSpc>
            </a:pPr>
            <a:r>
              <a:rPr lang="en-US" sz="2397" b="1" dirty="0">
                <a:solidFill>
                  <a:schemeClr val="bg1"/>
                </a:solidFill>
                <a:latin typeface="Segoe UI" panose="020B0502040204020203" pitchFamily="34" charset="0"/>
                <a:cs typeface="Segoe UI" panose="020B0502040204020203" pitchFamily="34" charset="0"/>
              </a:rPr>
              <a:t>Ken Muse</a:t>
            </a:r>
          </a:p>
          <a:p>
            <a:pPr algn="ctr">
              <a:lnSpc>
                <a:spcPct val="80000"/>
              </a:lnSpc>
            </a:pPr>
            <a:r>
              <a:rPr lang="en-US" sz="1798" dirty="0">
                <a:solidFill>
                  <a:schemeClr val="bg1"/>
                </a:solidFill>
                <a:latin typeface="Segoe UI" panose="020B0502040204020203" pitchFamily="34" charset="0"/>
                <a:cs typeface="Segoe UI" panose="020B0502040204020203" pitchFamily="34" charset="0"/>
              </a:rPr>
              <a:t>@</a:t>
            </a:r>
            <a:r>
              <a:rPr lang="en-US" sz="1798" dirty="0" err="1">
                <a:solidFill>
                  <a:schemeClr val="bg1"/>
                </a:solidFill>
                <a:latin typeface="Segoe UI" panose="020B0502040204020203" pitchFamily="34" charset="0"/>
                <a:cs typeface="Segoe UI" panose="020B0502040204020203" pitchFamily="34" charset="0"/>
              </a:rPr>
              <a:t>atlantabass</a:t>
            </a:r>
            <a:endParaRPr lang="en-US" sz="1798" dirty="0">
              <a:solidFill>
                <a:schemeClr val="bg1"/>
              </a:solidFill>
              <a:latin typeface="Segoe UI" panose="020B0502040204020203" pitchFamily="34" charset="0"/>
              <a:cs typeface="Segoe UI" panose="020B0502040204020203" pitchFamily="34" charset="0"/>
            </a:endParaRPr>
          </a:p>
          <a:p>
            <a:pPr algn="ctr">
              <a:lnSpc>
                <a:spcPct val="80000"/>
              </a:lnSpc>
            </a:pPr>
            <a:endParaRPr lang="en-US" sz="1798" dirty="0">
              <a:solidFill>
                <a:schemeClr val="bg1"/>
              </a:solidFill>
              <a:latin typeface="Segoe UI" panose="020B0502040204020203" pitchFamily="34" charset="0"/>
              <a:cs typeface="Segoe UI" panose="020B0502040204020203" pitchFamily="34" charset="0"/>
            </a:endParaRPr>
          </a:p>
          <a:p>
            <a:pPr algn="ctr"/>
            <a:r>
              <a:rPr lang="en-US" sz="1798" dirty="0">
                <a:solidFill>
                  <a:schemeClr val="bg1"/>
                </a:solidFill>
                <a:latin typeface="Segoe UI" panose="020B0502040204020203" pitchFamily="34" charset="0"/>
                <a:cs typeface="Segoe UI" panose="020B0502040204020203" pitchFamily="34" charset="0"/>
              </a:rPr>
              <a:t>Microsoft ALM  | DevOps Ranger</a:t>
            </a:r>
          </a:p>
          <a:p>
            <a:pPr algn="ctr"/>
            <a:r>
              <a:rPr lang="en-US" sz="1798" dirty="0">
                <a:solidFill>
                  <a:schemeClr val="bg1"/>
                </a:solidFill>
                <a:latin typeface="Segoe UI" panose="020B0502040204020203" pitchFamily="34" charset="0"/>
                <a:cs typeface="Segoe UI" panose="020B0502040204020203" pitchFamily="34" charset="0"/>
              </a:rPr>
              <a:t>Microsoft Azure MVP</a:t>
            </a:r>
          </a:p>
          <a:p>
            <a:pPr algn="ctr"/>
            <a:r>
              <a:rPr lang="en-US" sz="1798" dirty="0">
                <a:solidFill>
                  <a:schemeClr val="bg1"/>
                </a:solidFill>
                <a:latin typeface="Segoe UI" panose="020B0502040204020203" pitchFamily="34" charset="0"/>
                <a:cs typeface="Segoe UI" panose="020B0502040204020203" pitchFamily="34" charset="0"/>
              </a:rPr>
              <a:t>Microsoft Azure Advisor</a:t>
            </a:r>
          </a:p>
        </p:txBody>
      </p:sp>
      <p:pic>
        <p:nvPicPr>
          <p:cNvPr id="17" name="Picture 16">
            <a:extLst>
              <a:ext uri="{FF2B5EF4-FFF2-40B4-BE49-F238E27FC236}">
                <a16:creationId xmlns:a16="http://schemas.microsoft.com/office/drawing/2014/main" id="{0C8018ED-6E89-43A0-9C1E-BEAA6190349F}"/>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416227" y="1900036"/>
            <a:ext cx="856155" cy="684925"/>
          </a:xfrm>
          <a:prstGeom prst="rect">
            <a:avLst/>
          </a:prstGeom>
        </p:spPr>
      </p:pic>
      <p:pic>
        <p:nvPicPr>
          <p:cNvPr id="18" name="Picture 17">
            <a:extLst>
              <a:ext uri="{FF2B5EF4-FFF2-40B4-BE49-F238E27FC236}">
                <a16:creationId xmlns:a16="http://schemas.microsoft.com/office/drawing/2014/main" id="{42D143D5-0BF9-4716-B5AB-529AF9C7A389}"/>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414641" y="2820376"/>
            <a:ext cx="856155" cy="684925"/>
          </a:xfrm>
          <a:prstGeom prst="rect">
            <a:avLst/>
          </a:prstGeom>
        </p:spPr>
      </p:pic>
      <p:pic>
        <p:nvPicPr>
          <p:cNvPr id="19" name="Picture 18">
            <a:extLst>
              <a:ext uri="{FF2B5EF4-FFF2-40B4-BE49-F238E27FC236}">
                <a16:creationId xmlns:a16="http://schemas.microsoft.com/office/drawing/2014/main" id="{D05E26F2-5A15-480C-8E5D-0F390CA04BA2}"/>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414246" y="3753045"/>
            <a:ext cx="856155" cy="684925"/>
          </a:xfrm>
          <a:prstGeom prst="rect">
            <a:avLst/>
          </a:prstGeom>
        </p:spPr>
      </p:pic>
      <p:sp>
        <p:nvSpPr>
          <p:cNvPr id="22" name="Rectangle 21">
            <a:extLst>
              <a:ext uri="{FF2B5EF4-FFF2-40B4-BE49-F238E27FC236}">
                <a16:creationId xmlns:a16="http://schemas.microsoft.com/office/drawing/2014/main" id="{7503799A-D0C8-4EED-A2A4-3FDF186AE1E9}"/>
              </a:ext>
            </a:extLst>
          </p:cNvPr>
          <p:cNvSpPr/>
          <p:nvPr/>
        </p:nvSpPr>
        <p:spPr>
          <a:xfrm>
            <a:off x="-921" y="6218653"/>
            <a:ext cx="12184218" cy="634970"/>
          </a:xfrm>
          <a:prstGeom prst="rect">
            <a:avLst/>
          </a:prstGeom>
          <a:solidFill>
            <a:srgbClr val="0021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27" name="ConsultingTrainingText">
            <a:extLst>
              <a:ext uri="{FF2B5EF4-FFF2-40B4-BE49-F238E27FC236}">
                <a16:creationId xmlns:a16="http://schemas.microsoft.com/office/drawing/2014/main" id="{D5435705-0678-4E66-833E-7871A703ABBE}"/>
              </a:ext>
            </a:extLst>
          </p:cNvPr>
          <p:cNvSpPr txBox="1"/>
          <p:nvPr/>
        </p:nvSpPr>
        <p:spPr>
          <a:xfrm>
            <a:off x="4330464" y="6306465"/>
            <a:ext cx="3552499" cy="512935"/>
          </a:xfrm>
          <a:prstGeom prst="rect">
            <a:avLst/>
          </a:prstGeom>
          <a:noFill/>
        </p:spPr>
        <p:txBody>
          <a:bodyPr wrap="square" rtlCol="0">
            <a:spAutoFit/>
          </a:bodyPr>
          <a:lstStyle/>
          <a:p>
            <a:pPr algn="ctr"/>
            <a:r>
              <a:rPr lang="en-US" sz="1372" dirty="0">
                <a:solidFill>
                  <a:schemeClr val="bg1"/>
                </a:solidFill>
                <a:latin typeface="Segoe UI" panose="020B0502040204020203" pitchFamily="34" charset="0"/>
                <a:cs typeface="Segoe UI" panose="020B0502040204020203" pitchFamily="34" charset="0"/>
              </a:rPr>
              <a:t>Ken Muse   |   @</a:t>
            </a:r>
            <a:r>
              <a:rPr lang="en-US" sz="1372" dirty="0" err="1">
                <a:solidFill>
                  <a:schemeClr val="bg1"/>
                </a:solidFill>
                <a:latin typeface="Segoe UI" panose="020B0502040204020203" pitchFamily="34" charset="0"/>
                <a:cs typeface="Segoe UI" panose="020B0502040204020203" pitchFamily="34" charset="0"/>
              </a:rPr>
              <a:t>AtlantaBass</a:t>
            </a:r>
            <a:endParaRPr lang="en-US" sz="1372" dirty="0">
              <a:solidFill>
                <a:schemeClr val="bg1"/>
              </a:solidFill>
              <a:latin typeface="Segoe UI" panose="020B0502040204020203" pitchFamily="34" charset="0"/>
              <a:cs typeface="Segoe UI" panose="020B0502040204020203" pitchFamily="34" charset="0"/>
            </a:endParaRPr>
          </a:p>
          <a:p>
            <a:pPr algn="ctr"/>
            <a:r>
              <a:rPr lang="en-US" sz="1372" dirty="0">
                <a:solidFill>
                  <a:schemeClr val="bg1"/>
                </a:solidFill>
                <a:latin typeface="Segoe UI" panose="020B0502040204020203" pitchFamily="34" charset="0"/>
                <a:cs typeface="Segoe UI" panose="020B0502040204020203" pitchFamily="34" charset="0"/>
              </a:rPr>
              <a:t>Consulting &amp; Training</a:t>
            </a:r>
          </a:p>
        </p:txBody>
      </p:sp>
      <p:pic>
        <p:nvPicPr>
          <p:cNvPr id="28" name="Wintellect Logo">
            <a:extLst>
              <a:ext uri="{FF2B5EF4-FFF2-40B4-BE49-F238E27FC236}">
                <a16:creationId xmlns:a16="http://schemas.microsoft.com/office/drawing/2014/main" id="{B834123A-848E-435E-9980-4A5B7F3D4141}"/>
              </a:ext>
            </a:extLst>
          </p:cNvPr>
          <p:cNvPicPr>
            <a:picLocks noChangeAspect="1"/>
          </p:cNvPicPr>
          <p:nvPr/>
        </p:nvPicPr>
        <p:blipFill>
          <a:blip r:embed="rId15"/>
          <a:stretch>
            <a:fillRect/>
          </a:stretch>
        </p:blipFill>
        <p:spPr>
          <a:xfrm>
            <a:off x="378614" y="6308725"/>
            <a:ext cx="1513435" cy="434999"/>
          </a:xfrm>
          <a:prstGeom prst="rect">
            <a:avLst/>
          </a:prstGeom>
        </p:spPr>
      </p:pic>
      <p:pic>
        <p:nvPicPr>
          <p:cNvPr id="29" name="NOW Logo">
            <a:extLst>
              <a:ext uri="{FF2B5EF4-FFF2-40B4-BE49-F238E27FC236}">
                <a16:creationId xmlns:a16="http://schemas.microsoft.com/office/drawing/2014/main" id="{BFB64F56-18EF-49B5-B31C-A78E96C6BA30}"/>
              </a:ext>
            </a:extLst>
          </p:cNvPr>
          <p:cNvPicPr>
            <a:picLocks noChangeAspect="1"/>
          </p:cNvPicPr>
          <p:nvPr/>
        </p:nvPicPr>
        <p:blipFill>
          <a:blip r:embed="rId16"/>
          <a:stretch>
            <a:fillRect/>
          </a:stretch>
        </p:blipFill>
        <p:spPr>
          <a:xfrm>
            <a:off x="10751738" y="6311136"/>
            <a:ext cx="1078931" cy="442439"/>
          </a:xfrm>
          <a:prstGeom prst="rect">
            <a:avLst/>
          </a:prstGeom>
        </p:spPr>
      </p:pic>
    </p:spTree>
    <p:extLst>
      <p:ext uri="{BB962C8B-B14F-4D97-AF65-F5344CB8AC3E}">
        <p14:creationId xmlns:p14="http://schemas.microsoft.com/office/powerpoint/2010/main" val="1925544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a:t>
            </a:r>
          </a:p>
        </p:txBody>
      </p:sp>
      <p:grpSp>
        <p:nvGrpSpPr>
          <p:cNvPr id="9" name="Group 8"/>
          <p:cNvGrpSpPr/>
          <p:nvPr/>
        </p:nvGrpSpPr>
        <p:grpSpPr>
          <a:xfrm>
            <a:off x="4751906" y="2383591"/>
            <a:ext cx="2613520" cy="1194753"/>
            <a:chOff x="4389437" y="3344862"/>
            <a:chExt cx="2667000" cy="1219200"/>
          </a:xfrm>
        </p:grpSpPr>
        <p:sp>
          <p:nvSpPr>
            <p:cNvPr id="4" name="Rounded Rectangle 3"/>
            <p:cNvSpPr/>
            <p:nvPr/>
          </p:nvSpPr>
          <p:spPr bwMode="auto">
            <a:xfrm>
              <a:off x="4389437" y="3344862"/>
              <a:ext cx="2667000" cy="12192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35843" rIns="33606" bIns="33606" rtlCol="0" anchor="ctr" anchorCtr="0"/>
            <a:lstStyle/>
            <a:p>
              <a:pPr defTabSz="913676"/>
              <a:r>
                <a:rPr lang="en-US" sz="2744" spc="-100" dirty="0">
                  <a:gradFill>
                    <a:gsLst>
                      <a:gs pos="0">
                        <a:srgbClr val="FFFFFF"/>
                      </a:gs>
                      <a:gs pos="100000">
                        <a:srgbClr val="FFFFFF"/>
                      </a:gs>
                    </a:gsLst>
                    <a:lin ang="5400000" scaled="0"/>
                  </a:gradFill>
                  <a:ea typeface="Segoe UI" pitchFamily="34" charset="0"/>
                  <a:cs typeface="Segoe UI" pitchFamily="34" charset="0"/>
                </a:rPr>
                <a:t>Queue</a:t>
              </a:r>
              <a:endParaRPr lang="en-US" sz="1960" spc="-1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693609"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9927"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66245" y="3344862"/>
              <a:ext cx="0" cy="1219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a:endCxn id="4" idx="1"/>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365427" y="2518160"/>
            <a:ext cx="2837536" cy="925619"/>
            <a:chOff x="7513637" y="2567782"/>
            <a:chExt cx="2895600"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stCxn id="4" idx="3"/>
              <a:endCxn id="11" idx="2"/>
            </p:cNvCxnSpPr>
            <p:nvPr/>
          </p:nvCxnSpPr>
          <p:spPr>
            <a:xfrm>
              <a:off x="7513637"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a:endCxn id="4" idx="1"/>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a:endCxn id="4" idx="1"/>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7365425" y="1338185"/>
            <a:ext cx="2837536" cy="3274735"/>
            <a:chOff x="7513637" y="1363662"/>
            <a:chExt cx="2895599"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stCxn id="4" idx="3"/>
              <a:endCxn id="25" idx="2"/>
            </p:cNvCxnSpPr>
            <p:nvPr/>
          </p:nvCxnSpPr>
          <p:spPr>
            <a:xfrm flipV="1">
              <a:off x="7513637" y="1835942"/>
              <a:ext cx="1969927"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stCxn id="4" idx="3"/>
              <a:endCxn id="26" idx="2"/>
            </p:cNvCxnSpPr>
            <p:nvPr/>
          </p:nvCxnSpPr>
          <p:spPr>
            <a:xfrm>
              <a:off x="7513637" y="3040062"/>
              <a:ext cx="1969928"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5" y="5337807"/>
            <a:ext cx="10030942"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Point to point communication</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FIFO order guarantee</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Supports Batch Receive and Batch Send</a:t>
            </a:r>
          </a:p>
          <a:p>
            <a:endParaRPr lang="en-US" sz="3527" dirty="0">
              <a:gradFill>
                <a:gsLst>
                  <a:gs pos="0">
                    <a:srgbClr val="5F5F5F"/>
                  </a:gs>
                  <a:gs pos="100000">
                    <a:srgbClr val="5F5F5F"/>
                  </a:gs>
                </a:gsLst>
                <a:lin ang="5400000" scaled="0"/>
              </a:gradFill>
            </a:endParaRPr>
          </a:p>
        </p:txBody>
      </p:sp>
    </p:spTree>
    <p:extLst>
      <p:ext uri="{BB962C8B-B14F-4D97-AF65-F5344CB8AC3E}">
        <p14:creationId xmlns:p14="http://schemas.microsoft.com/office/powerpoint/2010/main" val="12012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Ingest messages at scale at high throughput, high volume and low latency</a:t>
            </a:r>
          </a:p>
          <a:p>
            <a:pPr marL="346074" indent="-342900">
              <a:lnSpc>
                <a:spcPct val="100000"/>
              </a:lnSpc>
            </a:pPr>
            <a:r>
              <a:rPr lang="en-US" sz="2400" dirty="0">
                <a:solidFill>
                  <a:srgbClr val="5F5F5F">
                    <a:alpha val="99000"/>
                  </a:srgbClr>
                </a:solidFill>
                <a:latin typeface="Segoe UI"/>
              </a:rPr>
              <a:t>Typical use cases are IOT and enterprise logging</a:t>
            </a:r>
          </a:p>
          <a:p>
            <a:pPr marL="346074" indent="-342900">
              <a:lnSpc>
                <a:spcPct val="100000"/>
              </a:lnSpc>
            </a:pPr>
            <a:r>
              <a:rPr lang="en-US" sz="2400" dirty="0">
                <a:solidFill>
                  <a:srgbClr val="5F5F5F">
                    <a:alpha val="99000"/>
                  </a:srgbClr>
                </a:solidFill>
                <a:latin typeface="Segoe UI"/>
              </a:rPr>
              <a:t>Messages are durable for 7 days</a:t>
            </a:r>
          </a:p>
          <a:p>
            <a:pPr marL="346074" indent="-342900">
              <a:lnSpc>
                <a:spcPct val="100000"/>
              </a:lnSpc>
            </a:pPr>
            <a:r>
              <a:rPr lang="en-US" sz="2400" dirty="0">
                <a:solidFill>
                  <a:srgbClr val="5F5F5F">
                    <a:alpha val="99000"/>
                  </a:srgbClr>
                </a:solidFill>
                <a:latin typeface="Segoe UI"/>
              </a:rPr>
              <a:t>No enterprise messaging features such as dead letter queue</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Event Hub</a:t>
            </a:r>
          </a:p>
        </p:txBody>
      </p:sp>
    </p:spTree>
    <p:extLst>
      <p:ext uri="{BB962C8B-B14F-4D97-AF65-F5344CB8AC3E}">
        <p14:creationId xmlns:p14="http://schemas.microsoft.com/office/powerpoint/2010/main" val="399160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00687" y="1044778"/>
            <a:ext cx="11125790" cy="768210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Azure Relay</a:t>
            </a:r>
          </a:p>
          <a:p>
            <a:pPr marL="579437" lvl="1" indent="-342900">
              <a:lnSpc>
                <a:spcPct val="100000"/>
              </a:lnSpc>
            </a:pPr>
            <a:r>
              <a:rPr lang="en-US" dirty="0">
                <a:solidFill>
                  <a:srgbClr val="5F5F5F">
                    <a:alpha val="99000"/>
                  </a:srgbClr>
                </a:solidFill>
                <a:latin typeface="Segoe UI"/>
              </a:rPr>
              <a:t>Hybrid connections and WCF Relay are part of the Azure Relay service</a:t>
            </a:r>
          </a:p>
          <a:p>
            <a:pPr marL="579437" lvl="1" indent="-342900">
              <a:lnSpc>
                <a:spcPct val="100000"/>
              </a:lnSpc>
            </a:pPr>
            <a:r>
              <a:rPr lang="en-US" dirty="0">
                <a:solidFill>
                  <a:srgbClr val="5F5F5F">
                    <a:alpha val="99000"/>
                  </a:srgbClr>
                </a:solidFill>
                <a:latin typeface="Segoe UI"/>
              </a:rPr>
              <a:t>Communicate with on-premises resources without opening a firewall port</a:t>
            </a:r>
          </a:p>
          <a:p>
            <a:pPr marL="579437" lvl="1" indent="-342900">
              <a:lnSpc>
                <a:spcPct val="100000"/>
              </a:lnSpc>
            </a:pPr>
            <a:r>
              <a:rPr lang="en-US" dirty="0">
                <a:solidFill>
                  <a:srgbClr val="5F5F5F">
                    <a:alpha val="99000"/>
                  </a:srgbClr>
                </a:solidFill>
                <a:latin typeface="Segoe UI"/>
              </a:rPr>
              <a:t>Hybrid Connections support multi-platform scenarios. </a:t>
            </a:r>
          </a:p>
          <a:p>
            <a:pPr marL="579437" lvl="1" indent="-342900">
              <a:lnSpc>
                <a:spcPct val="100000"/>
              </a:lnSpc>
            </a:pPr>
            <a:r>
              <a:rPr lang="en-US" dirty="0">
                <a:solidFill>
                  <a:srgbClr val="5F5F5F">
                    <a:alpha val="99000"/>
                  </a:srgbClr>
                </a:solidFill>
                <a:latin typeface="Segoe UI"/>
              </a:rPr>
              <a:t>Hybrid Connections can be used to connect to any TCP port including SQL DB’s and Web API’s.</a:t>
            </a:r>
          </a:p>
          <a:p>
            <a:pPr marL="579437" lvl="1" indent="-342900">
              <a:lnSpc>
                <a:spcPct val="100000"/>
              </a:lnSpc>
            </a:pPr>
            <a:r>
              <a:rPr lang="en-US" dirty="0">
                <a:solidFill>
                  <a:srgbClr val="5F5F5F">
                    <a:alpha val="99000"/>
                  </a:srgbClr>
                </a:solidFill>
                <a:latin typeface="Segoe UI"/>
              </a:rPr>
              <a:t>WCF Relay can communicate with WCF services and .NET Framework only.</a:t>
            </a:r>
          </a:p>
          <a:p>
            <a:pPr marL="346074" indent="-342900">
              <a:lnSpc>
                <a:spcPct val="100000"/>
              </a:lnSpc>
            </a:pPr>
            <a:r>
              <a:rPr lang="en-US" sz="2400" dirty="0">
                <a:solidFill>
                  <a:srgbClr val="5F5F5F">
                    <a:alpha val="99000"/>
                  </a:srgbClr>
                </a:solidFill>
                <a:latin typeface="Segoe UI"/>
              </a:rPr>
              <a:t>VPN</a:t>
            </a:r>
          </a:p>
          <a:p>
            <a:pPr marL="579437" lvl="1" indent="-342900">
              <a:lnSpc>
                <a:spcPct val="100000"/>
              </a:lnSpc>
            </a:pPr>
            <a:r>
              <a:rPr lang="en-US" dirty="0">
                <a:solidFill>
                  <a:srgbClr val="5F5F5F">
                    <a:alpha val="99000"/>
                  </a:srgbClr>
                </a:solidFill>
                <a:latin typeface="Segoe UI"/>
              </a:rPr>
              <a:t>Connect an Azure Web App to on-premises via VPN. </a:t>
            </a:r>
          </a:p>
          <a:p>
            <a:pPr marL="579437" lvl="1" indent="-342900">
              <a:lnSpc>
                <a:spcPct val="100000"/>
              </a:lnSpc>
            </a:pPr>
            <a:r>
              <a:rPr lang="en-US" dirty="0">
                <a:solidFill>
                  <a:srgbClr val="5F5F5F">
                    <a:alpha val="99000"/>
                  </a:srgbClr>
                </a:solidFill>
                <a:latin typeface="Segoe UI"/>
              </a:rPr>
              <a:t>VNET integration gives a multi tenant Web App Access to resources accessible by an Azure VNET.</a:t>
            </a:r>
          </a:p>
          <a:p>
            <a:pPr marL="579437" lvl="1" indent="-342900">
              <a:lnSpc>
                <a:spcPct val="100000"/>
              </a:lnSpc>
            </a:pPr>
            <a:r>
              <a:rPr lang="en-US" dirty="0">
                <a:solidFill>
                  <a:srgbClr val="5F5F5F">
                    <a:alpha val="99000"/>
                  </a:srgbClr>
                </a:solidFill>
                <a:latin typeface="Segoe UI"/>
              </a:rPr>
              <a:t>App Service Environment (ASE) can be deployed into an Azure VNET for bidirectional access. </a:t>
            </a:r>
          </a:p>
          <a:p>
            <a:pPr marL="579437" lvl="1" indent="-342900">
              <a:lnSpc>
                <a:spcPct val="100000"/>
              </a:lnSpc>
            </a:pPr>
            <a:endParaRPr lang="en-US"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Connectivity for Hybrid Applications</a:t>
            </a:r>
          </a:p>
        </p:txBody>
      </p:sp>
    </p:spTree>
    <p:extLst>
      <p:ext uri="{BB962C8B-B14F-4D97-AF65-F5344CB8AC3E}">
        <p14:creationId xmlns:p14="http://schemas.microsoft.com/office/powerpoint/2010/main" val="4224561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Hybrid Connections Architecture</a:t>
            </a:r>
          </a:p>
        </p:txBody>
      </p:sp>
      <p:pic>
        <p:nvPicPr>
          <p:cNvPr id="4" name="Picture 3" descr="Hybrid Connections">
            <a:extLst>
              <a:ext uri="{FF2B5EF4-FFF2-40B4-BE49-F238E27FC236}">
                <a16:creationId xmlns:a16="http://schemas.microsoft.com/office/drawing/2014/main" id="{9451BC72-C805-454D-8716-5B0E78FEFA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460" y="941294"/>
            <a:ext cx="9714154" cy="5916705"/>
          </a:xfrm>
          <a:prstGeom prst="rect">
            <a:avLst/>
          </a:prstGeom>
          <a:noFill/>
          <a:ln>
            <a:noFill/>
          </a:ln>
        </p:spPr>
      </p:pic>
    </p:spTree>
    <p:extLst>
      <p:ext uri="{BB962C8B-B14F-4D97-AF65-F5344CB8AC3E}">
        <p14:creationId xmlns:p14="http://schemas.microsoft.com/office/powerpoint/2010/main" val="1683776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Web App VNET Integration</a:t>
            </a:r>
          </a:p>
        </p:txBody>
      </p:sp>
      <p:pic>
        <p:nvPicPr>
          <p:cNvPr id="3" name="Picture 2">
            <a:extLst>
              <a:ext uri="{FF2B5EF4-FFF2-40B4-BE49-F238E27FC236}">
                <a16:creationId xmlns:a16="http://schemas.microsoft.com/office/drawing/2014/main" id="{C55F7231-8F33-439E-B780-547CCC789217}"/>
              </a:ext>
            </a:extLst>
          </p:cNvPr>
          <p:cNvPicPr>
            <a:picLocks noChangeAspect="1"/>
          </p:cNvPicPr>
          <p:nvPr/>
        </p:nvPicPr>
        <p:blipFill>
          <a:blip r:embed="rId3"/>
          <a:stretch>
            <a:fillRect/>
          </a:stretch>
        </p:blipFill>
        <p:spPr>
          <a:xfrm>
            <a:off x="1216384" y="1401010"/>
            <a:ext cx="9347463" cy="5420230"/>
          </a:xfrm>
          <a:prstGeom prst="rect">
            <a:avLst/>
          </a:prstGeom>
        </p:spPr>
      </p:pic>
    </p:spTree>
    <p:extLst>
      <p:ext uri="{BB962C8B-B14F-4D97-AF65-F5344CB8AC3E}">
        <p14:creationId xmlns:p14="http://schemas.microsoft.com/office/powerpoint/2010/main" val="3855284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89" y="53600"/>
            <a:ext cx="11778205" cy="1475653"/>
          </a:xfrm>
        </p:spPr>
        <p:txBody>
          <a:bodyPr anchor="t">
            <a:normAutofit fontScale="90000"/>
          </a:bodyPr>
          <a:lstStyle/>
          <a:p>
            <a:r>
              <a:rPr lang="en-US" sz="2700" dirty="0"/>
              <a:t>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Express Route</a:t>
            </a:r>
          </a:p>
          <a:p>
            <a:r>
              <a:rPr lang="en-US" dirty="0"/>
              <a:t>Site to Site VPN</a:t>
            </a:r>
          </a:p>
          <a:p>
            <a:r>
              <a:rPr lang="en-US" dirty="0"/>
              <a:t>Hybrid Connection</a:t>
            </a:r>
          </a:p>
          <a:p>
            <a:r>
              <a:rPr lang="en-US" dirty="0"/>
              <a:t>WCF Relay</a:t>
            </a:r>
          </a:p>
        </p:txBody>
      </p:sp>
      <p:sp>
        <p:nvSpPr>
          <p:cNvPr id="4" name="Content Placeholder 3"/>
          <p:cNvSpPr>
            <a:spLocks noGrp="1"/>
          </p:cNvSpPr>
          <p:nvPr>
            <p:ph idx="10"/>
          </p:nvPr>
        </p:nvSpPr>
        <p:spPr>
          <a:xfrm>
            <a:off x="201590" y="1529254"/>
            <a:ext cx="11778205" cy="5123793"/>
          </a:xfrm>
        </p:spPr>
        <p:txBody>
          <a:bodyPr/>
          <a:lstStyle/>
          <a:p>
            <a:r>
              <a:rPr lang="en-US" dirty="0"/>
              <a:t>Express Route</a:t>
            </a:r>
          </a:p>
          <a:p>
            <a:r>
              <a:rPr lang="en-US" dirty="0"/>
              <a:t>Site to Site VPN</a:t>
            </a:r>
          </a:p>
          <a:p>
            <a:r>
              <a:rPr lang="en-US" dirty="0"/>
              <a:t>Hybrid Connection</a:t>
            </a:r>
          </a:p>
          <a:p>
            <a:r>
              <a:rPr lang="en-US" dirty="0">
                <a:solidFill>
                  <a:srgbClr val="0070C0"/>
                </a:solidFill>
              </a:rPr>
              <a:t>WCF Relay</a:t>
            </a:r>
          </a:p>
          <a:p>
            <a:pPr marL="0" indent="0">
              <a:buNone/>
            </a:pPr>
            <a:endParaRPr lang="en-US" dirty="0"/>
          </a:p>
        </p:txBody>
      </p:sp>
    </p:spTree>
    <p:extLst>
      <p:ext uri="{BB962C8B-B14F-4D97-AF65-F5344CB8AC3E}">
        <p14:creationId xmlns:p14="http://schemas.microsoft.com/office/powerpoint/2010/main" val="3979864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Bus Tiers</a:t>
            </a:r>
          </a:p>
        </p:txBody>
      </p:sp>
      <p:pic>
        <p:nvPicPr>
          <p:cNvPr id="3" name="Picture 2">
            <a:extLst>
              <a:ext uri="{FF2B5EF4-FFF2-40B4-BE49-F238E27FC236}">
                <a16:creationId xmlns:a16="http://schemas.microsoft.com/office/drawing/2014/main" id="{5C482066-2662-4B3E-9932-301ABCB2299F}"/>
              </a:ext>
            </a:extLst>
          </p:cNvPr>
          <p:cNvPicPr>
            <a:picLocks noChangeAspect="1"/>
          </p:cNvPicPr>
          <p:nvPr/>
        </p:nvPicPr>
        <p:blipFill>
          <a:blip r:embed="rId3"/>
          <a:stretch>
            <a:fillRect/>
          </a:stretch>
        </p:blipFill>
        <p:spPr>
          <a:xfrm>
            <a:off x="379514" y="944260"/>
            <a:ext cx="10970218" cy="5913740"/>
          </a:xfrm>
          <a:prstGeom prst="rect">
            <a:avLst/>
          </a:prstGeom>
        </p:spPr>
      </p:pic>
    </p:spTree>
    <p:extLst>
      <p:ext uri="{BB962C8B-B14F-4D97-AF65-F5344CB8AC3E}">
        <p14:creationId xmlns:p14="http://schemas.microsoft.com/office/powerpoint/2010/main" val="1036368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260295"/>
          </a:xfrm>
        </p:spPr>
        <p:txBody>
          <a:bodyPr anchor="t">
            <a:normAutofit fontScale="90000"/>
          </a:bodyPr>
          <a:lstStyle/>
          <a:p>
            <a:r>
              <a:rPr lang="en-US" sz="2700" dirty="0"/>
              <a:t>Question: You need to process IOT data from </a:t>
            </a:r>
            <a:r>
              <a:rPr lang="en-US" sz="2700" dirty="0" err="1"/>
              <a:t>approx</a:t>
            </a:r>
            <a:r>
              <a:rPr lang="en-US" sz="2700" dirty="0"/>
              <a:t> 700 devices. Data is </a:t>
            </a:r>
            <a:r>
              <a:rPr lang="en-US" sz="2700" dirty="0" err="1"/>
              <a:t>fitered</a:t>
            </a:r>
            <a:r>
              <a:rPr lang="en-US" sz="2700" dirty="0"/>
              <a:t> and moved into Blob Storage. Archival of raw ingress data is required for a week.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IOT Hub</a:t>
            </a:r>
          </a:p>
          <a:p>
            <a:r>
              <a:rPr lang="en-US" dirty="0"/>
              <a:t>SQL Database</a:t>
            </a:r>
          </a:p>
          <a:p>
            <a:r>
              <a:rPr lang="en-US" dirty="0"/>
              <a:t>Event Hub Standard Tier</a:t>
            </a:r>
          </a:p>
          <a:p>
            <a:r>
              <a:rPr lang="en-US" dirty="0"/>
              <a:t>Event Hub Basic Tier</a:t>
            </a:r>
          </a:p>
        </p:txBody>
      </p:sp>
      <p:sp>
        <p:nvSpPr>
          <p:cNvPr id="4" name="Content Placeholder 3"/>
          <p:cNvSpPr>
            <a:spLocks noGrp="1"/>
          </p:cNvSpPr>
          <p:nvPr>
            <p:ph idx="10"/>
          </p:nvPr>
        </p:nvSpPr>
        <p:spPr>
          <a:xfrm>
            <a:off x="201590" y="1529254"/>
            <a:ext cx="11778205" cy="5123793"/>
          </a:xfrm>
        </p:spPr>
        <p:txBody>
          <a:bodyPr/>
          <a:lstStyle/>
          <a:p>
            <a:r>
              <a:rPr lang="en-US" dirty="0"/>
              <a:t>IOT Hub</a:t>
            </a:r>
          </a:p>
          <a:p>
            <a:r>
              <a:rPr lang="en-US" dirty="0"/>
              <a:t>SQL Database</a:t>
            </a:r>
          </a:p>
          <a:p>
            <a:r>
              <a:rPr lang="en-US" dirty="0">
                <a:solidFill>
                  <a:schemeClr val="accent5"/>
                </a:solidFill>
              </a:rPr>
              <a:t>Event Hub Standard Tier</a:t>
            </a:r>
          </a:p>
          <a:p>
            <a:r>
              <a:rPr lang="en-US" dirty="0"/>
              <a:t>Event Hub Basic Tier</a:t>
            </a:r>
          </a:p>
          <a:p>
            <a:pPr marL="0" indent="0">
              <a:buNone/>
            </a:pPr>
            <a:endParaRPr lang="en-US" dirty="0"/>
          </a:p>
        </p:txBody>
      </p:sp>
    </p:spTree>
    <p:extLst>
      <p:ext uri="{BB962C8B-B14F-4D97-AF65-F5344CB8AC3E}">
        <p14:creationId xmlns:p14="http://schemas.microsoft.com/office/powerpoint/2010/main" val="1356948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Implement background processing</a:t>
            </a:r>
          </a:p>
        </p:txBody>
      </p:sp>
      <p:sp>
        <p:nvSpPr>
          <p:cNvPr id="3" name="Content Placeholder 2"/>
          <p:cNvSpPr>
            <a:spLocks noGrp="1"/>
          </p:cNvSpPr>
          <p:nvPr>
            <p:ph type="subTitle" idx="1"/>
          </p:nvPr>
        </p:nvSpPr>
        <p:spPr/>
        <p:txBody>
          <a:bodyPr/>
          <a:lstStyle/>
          <a:p>
            <a:r>
              <a:rPr lang="en-US" dirty="0"/>
              <a:t>Azure Web Jobs</a:t>
            </a:r>
          </a:p>
          <a:p>
            <a:r>
              <a:rPr lang="en-US" dirty="0"/>
              <a:t>Azure Functions</a:t>
            </a:r>
          </a:p>
          <a:p>
            <a:endParaRPr lang="en-US" dirty="0"/>
          </a:p>
        </p:txBody>
      </p:sp>
    </p:spTree>
    <p:extLst>
      <p:ext uri="{BB962C8B-B14F-4D97-AF65-F5344CB8AC3E}">
        <p14:creationId xmlns:p14="http://schemas.microsoft.com/office/powerpoint/2010/main" val="3567506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689006"/>
          </a:xfrm>
        </p:spPr>
        <p:txBody>
          <a:bodyPr/>
          <a:lstStyle/>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Web Jobs</a:t>
            </a:r>
            <a:endParaRPr lang="en-US" i="1" dirty="0"/>
          </a:p>
        </p:txBody>
      </p:sp>
      <p:sp>
        <p:nvSpPr>
          <p:cNvPr id="5" name="Text Placeholder 3">
            <a:extLst>
              <a:ext uri="{FF2B5EF4-FFF2-40B4-BE49-F238E27FC236}">
                <a16:creationId xmlns:a16="http://schemas.microsoft.com/office/drawing/2014/main" id="{C3A8645A-917C-498E-843D-76D62190A8D8}"/>
              </a:ext>
            </a:extLst>
          </p:cNvPr>
          <p:cNvSpPr txBox="1">
            <a:spLocks/>
          </p:cNvSpPr>
          <p:nvPr/>
        </p:nvSpPr>
        <p:spPr>
          <a:xfrm>
            <a:off x="346608" y="1008633"/>
            <a:ext cx="10388927" cy="52726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812690" lvl="1" indent="-571390"/>
            <a:r>
              <a:rPr lang="en-US" sz="2800" dirty="0" err="1"/>
              <a:t>WebJobs</a:t>
            </a:r>
            <a:r>
              <a:rPr lang="en-US" sz="2800" dirty="0"/>
              <a:t> provide an easy way to run scripts or programs as background processes in the context of an App Service, API App or Mobile App</a:t>
            </a:r>
          </a:p>
          <a:p>
            <a:pPr marL="812690" lvl="1" indent="-571390"/>
            <a:r>
              <a:rPr lang="en-US" sz="2800" dirty="0"/>
              <a:t>Web jobs can be scheduled , continuous or on-demand</a:t>
            </a:r>
          </a:p>
          <a:p>
            <a:pPr marL="812690" lvl="1" indent="-571390"/>
            <a:r>
              <a:rPr lang="en-US" sz="2800" dirty="0"/>
              <a:t>You can upload and run an executable file such as </a:t>
            </a:r>
            <a:r>
              <a:rPr lang="en-US" sz="2800" dirty="0" err="1"/>
              <a:t>as</a:t>
            </a:r>
            <a:r>
              <a:rPr lang="en-US" sz="2800" dirty="0"/>
              <a:t> </a:t>
            </a:r>
            <a:r>
              <a:rPr lang="en-US" sz="2800" dirty="0" err="1"/>
              <a:t>cmd</a:t>
            </a:r>
            <a:r>
              <a:rPr lang="en-US" sz="2800" dirty="0"/>
              <a:t>, bat, exe (.NET), ps1, </a:t>
            </a:r>
            <a:r>
              <a:rPr lang="en-US" sz="2800" dirty="0" err="1"/>
              <a:t>sh</a:t>
            </a:r>
            <a:r>
              <a:rPr lang="en-US" sz="2800" dirty="0"/>
              <a:t>, </a:t>
            </a:r>
            <a:r>
              <a:rPr lang="en-US" sz="2800" dirty="0" err="1"/>
              <a:t>php</a:t>
            </a:r>
            <a:r>
              <a:rPr lang="en-US" sz="2800" dirty="0"/>
              <a:t>, </a:t>
            </a:r>
            <a:r>
              <a:rPr lang="en-US" sz="2800" dirty="0" err="1"/>
              <a:t>py</a:t>
            </a:r>
            <a:r>
              <a:rPr lang="en-US" sz="2800" dirty="0"/>
              <a:t>, </a:t>
            </a:r>
            <a:r>
              <a:rPr lang="en-US" sz="2800" dirty="0" err="1"/>
              <a:t>js</a:t>
            </a:r>
            <a:r>
              <a:rPr lang="en-US" sz="2800" dirty="0"/>
              <a:t>, and jar. </a:t>
            </a:r>
            <a:endParaRPr lang="en-US" sz="2800" u="sng" dirty="0"/>
          </a:p>
          <a:p>
            <a:endParaRPr lang="en-US" sz="2745" dirty="0"/>
          </a:p>
          <a:p>
            <a:endParaRPr lang="en-US" sz="2745" dirty="0"/>
          </a:p>
          <a:p>
            <a:endParaRPr lang="en-US" sz="2745" dirty="0"/>
          </a:p>
          <a:p>
            <a:endParaRPr lang="en-US" sz="2745" dirty="0"/>
          </a:p>
          <a:p>
            <a:endParaRPr lang="en-US" sz="2745" dirty="0"/>
          </a:p>
          <a:p>
            <a:pPr lvl="1"/>
            <a:endParaRPr lang="en-US" sz="1568" dirty="0"/>
          </a:p>
        </p:txBody>
      </p:sp>
      <p:pic>
        <p:nvPicPr>
          <p:cNvPr id="2" name="Picture 1">
            <a:extLst>
              <a:ext uri="{FF2B5EF4-FFF2-40B4-BE49-F238E27FC236}">
                <a16:creationId xmlns:a16="http://schemas.microsoft.com/office/drawing/2014/main" id="{29F93559-1253-4638-811D-0E115555D559}"/>
              </a:ext>
            </a:extLst>
          </p:cNvPr>
          <p:cNvPicPr>
            <a:picLocks noChangeAspect="1"/>
          </p:cNvPicPr>
          <p:nvPr/>
        </p:nvPicPr>
        <p:blipFill>
          <a:blip r:embed="rId3"/>
          <a:stretch>
            <a:fillRect/>
          </a:stretch>
        </p:blipFill>
        <p:spPr>
          <a:xfrm>
            <a:off x="1411072" y="3861472"/>
            <a:ext cx="8523264" cy="2996528"/>
          </a:xfrm>
          <a:prstGeom prst="rect">
            <a:avLst/>
          </a:prstGeom>
        </p:spPr>
      </p:pic>
    </p:spTree>
    <p:extLst>
      <p:ext uri="{BB962C8B-B14F-4D97-AF65-F5344CB8AC3E}">
        <p14:creationId xmlns:p14="http://schemas.microsoft.com/office/powerpoint/2010/main" val="10240766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DA0E7D-3651-4F08-B29B-FCEC6F3E30D4}"/>
              </a:ext>
            </a:extLst>
          </p:cNvPr>
          <p:cNvPicPr>
            <a:picLocks noChangeAspect="1"/>
          </p:cNvPicPr>
          <p:nvPr/>
        </p:nvPicPr>
        <p:blipFill>
          <a:blip r:embed="rId3"/>
          <a:stretch>
            <a:fillRect/>
          </a:stretch>
        </p:blipFill>
        <p:spPr>
          <a:xfrm>
            <a:off x="7342104" y="1314447"/>
            <a:ext cx="4842116" cy="4887675"/>
          </a:xfrm>
          <a:prstGeom prst="rect">
            <a:avLst/>
          </a:prstGeom>
        </p:spPr>
      </p:pic>
      <p:pic>
        <p:nvPicPr>
          <p:cNvPr id="7" name="Picture 6">
            <a:extLst>
              <a:ext uri="{FF2B5EF4-FFF2-40B4-BE49-F238E27FC236}">
                <a16:creationId xmlns:a16="http://schemas.microsoft.com/office/drawing/2014/main" id="{DE8B40A6-6ACF-4DDD-99C3-C918FB6F08A5}"/>
              </a:ext>
            </a:extLst>
          </p:cNvPr>
          <p:cNvPicPr>
            <a:picLocks noChangeAspect="1"/>
          </p:cNvPicPr>
          <p:nvPr/>
        </p:nvPicPr>
        <p:blipFill>
          <a:blip r:embed="rId4"/>
          <a:stretch>
            <a:fillRect/>
          </a:stretch>
        </p:blipFill>
        <p:spPr>
          <a:xfrm>
            <a:off x="2080494" y="1971796"/>
            <a:ext cx="3037047" cy="3644457"/>
          </a:xfrm>
          <a:prstGeom prst="rect">
            <a:avLst/>
          </a:prstGeom>
        </p:spPr>
      </p:pic>
      <p:sp>
        <p:nvSpPr>
          <p:cNvPr id="5" name="Rectangle 4">
            <a:extLst>
              <a:ext uri="{FF2B5EF4-FFF2-40B4-BE49-F238E27FC236}">
                <a16:creationId xmlns:a16="http://schemas.microsoft.com/office/drawing/2014/main" id="{7BEC41A8-B160-42B9-8FAF-617075ED5B6B}"/>
              </a:ext>
            </a:extLst>
          </p:cNvPr>
          <p:cNvSpPr/>
          <p:nvPr/>
        </p:nvSpPr>
        <p:spPr>
          <a:xfrm>
            <a:off x="1" y="6218653"/>
            <a:ext cx="12184219" cy="634970"/>
          </a:xfrm>
          <a:prstGeom prst="rect">
            <a:avLst/>
          </a:prstGeom>
          <a:solidFill>
            <a:srgbClr val="0021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8" name="ConsultingTrainingText">
            <a:extLst>
              <a:ext uri="{FF2B5EF4-FFF2-40B4-BE49-F238E27FC236}">
                <a16:creationId xmlns:a16="http://schemas.microsoft.com/office/drawing/2014/main" id="{3FCEFDCA-FA07-4D74-9299-9C67902E1F9C}"/>
              </a:ext>
            </a:extLst>
          </p:cNvPr>
          <p:cNvSpPr txBox="1"/>
          <p:nvPr/>
        </p:nvSpPr>
        <p:spPr>
          <a:xfrm>
            <a:off x="4330464" y="6306465"/>
            <a:ext cx="3552499" cy="512935"/>
          </a:xfrm>
          <a:prstGeom prst="rect">
            <a:avLst/>
          </a:prstGeom>
          <a:noFill/>
        </p:spPr>
        <p:txBody>
          <a:bodyPr wrap="square" rtlCol="0">
            <a:spAutoFit/>
          </a:bodyPr>
          <a:lstStyle/>
          <a:p>
            <a:pPr algn="ctr"/>
            <a:r>
              <a:rPr lang="en-US" sz="1372" dirty="0">
                <a:solidFill>
                  <a:schemeClr val="bg1"/>
                </a:solidFill>
                <a:latin typeface="Segoe UI" panose="020B0502040204020203" pitchFamily="34" charset="0"/>
                <a:cs typeface="Segoe UI" panose="020B0502040204020203" pitchFamily="34" charset="0"/>
              </a:rPr>
              <a:t>Ken Muse   |   @</a:t>
            </a:r>
            <a:r>
              <a:rPr lang="en-US" sz="1372" dirty="0" err="1">
                <a:solidFill>
                  <a:schemeClr val="bg1"/>
                </a:solidFill>
                <a:latin typeface="Segoe UI" panose="020B0502040204020203" pitchFamily="34" charset="0"/>
                <a:cs typeface="Segoe UI" panose="020B0502040204020203" pitchFamily="34" charset="0"/>
              </a:rPr>
              <a:t>AtlantaBass</a:t>
            </a:r>
            <a:endParaRPr lang="en-US" sz="1372" dirty="0">
              <a:solidFill>
                <a:schemeClr val="bg1"/>
              </a:solidFill>
              <a:latin typeface="Segoe UI" panose="020B0502040204020203" pitchFamily="34" charset="0"/>
              <a:cs typeface="Segoe UI" panose="020B0502040204020203" pitchFamily="34" charset="0"/>
            </a:endParaRPr>
          </a:p>
          <a:p>
            <a:pPr algn="ctr"/>
            <a:r>
              <a:rPr lang="en-US" sz="1372" dirty="0">
                <a:solidFill>
                  <a:schemeClr val="bg1"/>
                </a:solidFill>
                <a:latin typeface="Segoe UI" panose="020B0502040204020203" pitchFamily="34" charset="0"/>
                <a:cs typeface="Segoe UI" panose="020B0502040204020203" pitchFamily="34" charset="0"/>
              </a:rPr>
              <a:t>Consulting &amp; Training</a:t>
            </a:r>
          </a:p>
        </p:txBody>
      </p:sp>
      <p:pic>
        <p:nvPicPr>
          <p:cNvPr id="9" name="Wintellect Logo">
            <a:extLst>
              <a:ext uri="{FF2B5EF4-FFF2-40B4-BE49-F238E27FC236}">
                <a16:creationId xmlns:a16="http://schemas.microsoft.com/office/drawing/2014/main" id="{9A3BDA08-46DA-468C-BFBD-D7E4B2E4EC27}"/>
              </a:ext>
            </a:extLst>
          </p:cNvPr>
          <p:cNvPicPr>
            <a:picLocks noChangeAspect="1"/>
          </p:cNvPicPr>
          <p:nvPr/>
        </p:nvPicPr>
        <p:blipFill>
          <a:blip r:embed="rId5"/>
          <a:stretch>
            <a:fillRect/>
          </a:stretch>
        </p:blipFill>
        <p:spPr>
          <a:xfrm>
            <a:off x="378614" y="6308725"/>
            <a:ext cx="1513435" cy="434999"/>
          </a:xfrm>
          <a:prstGeom prst="rect">
            <a:avLst/>
          </a:prstGeom>
        </p:spPr>
      </p:pic>
      <p:pic>
        <p:nvPicPr>
          <p:cNvPr id="10" name="NOW Logo">
            <a:extLst>
              <a:ext uri="{FF2B5EF4-FFF2-40B4-BE49-F238E27FC236}">
                <a16:creationId xmlns:a16="http://schemas.microsoft.com/office/drawing/2014/main" id="{524AC0F6-6AF9-4678-A940-FA78B5451BA2}"/>
              </a:ext>
            </a:extLst>
          </p:cNvPr>
          <p:cNvPicPr>
            <a:picLocks noChangeAspect="1"/>
          </p:cNvPicPr>
          <p:nvPr/>
        </p:nvPicPr>
        <p:blipFill>
          <a:blip r:embed="rId6"/>
          <a:stretch>
            <a:fillRect/>
          </a:stretch>
        </p:blipFill>
        <p:spPr>
          <a:xfrm>
            <a:off x="10751738" y="6311136"/>
            <a:ext cx="1078931" cy="442439"/>
          </a:xfrm>
          <a:prstGeom prst="rect">
            <a:avLst/>
          </a:prstGeom>
        </p:spPr>
      </p:pic>
      <p:sp>
        <p:nvSpPr>
          <p:cNvPr id="12" name="Rectangle 11">
            <a:extLst>
              <a:ext uri="{FF2B5EF4-FFF2-40B4-BE49-F238E27FC236}">
                <a16:creationId xmlns:a16="http://schemas.microsoft.com/office/drawing/2014/main" id="{A183196B-0DE4-409B-82FC-AF955A84D29C}"/>
              </a:ext>
            </a:extLst>
          </p:cNvPr>
          <p:cNvSpPr/>
          <p:nvPr/>
        </p:nvSpPr>
        <p:spPr>
          <a:xfrm>
            <a:off x="1" y="4378"/>
            <a:ext cx="12184219" cy="1310069"/>
          </a:xfrm>
          <a:prstGeom prst="rect">
            <a:avLst/>
          </a:prstGeom>
          <a:solidFill>
            <a:srgbClr val="046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Title 3">
            <a:extLst>
              <a:ext uri="{FF2B5EF4-FFF2-40B4-BE49-F238E27FC236}">
                <a16:creationId xmlns:a16="http://schemas.microsoft.com/office/drawing/2014/main" id="{2B6DF9C2-C1C2-4F6E-ADBA-85475AD68DF2}"/>
              </a:ext>
            </a:extLst>
          </p:cNvPr>
          <p:cNvSpPr txBox="1">
            <a:spLocks/>
          </p:cNvSpPr>
          <p:nvPr/>
        </p:nvSpPr>
        <p:spPr>
          <a:xfrm>
            <a:off x="248067" y="109839"/>
            <a:ext cx="11452055" cy="1184358"/>
          </a:xfrm>
          <a:prstGeom prst="rect">
            <a:avLst/>
          </a:prstGeom>
        </p:spPr>
        <p:txBody>
          <a:bodyPr vert="horz" lIns="89642" tIns="44821" rIns="89642" bIns="44821" rtlCol="0" anchor="ctr">
            <a:normAutofit/>
          </a:bodyPr>
          <a:lstStyle>
            <a:lvl1pPr algn="l" defTabSz="931591" rtl="0" eaLnBrk="1" latinLnBrk="0" hangingPunct="1">
              <a:lnSpc>
                <a:spcPct val="90000"/>
              </a:lnSpc>
              <a:spcBef>
                <a:spcPct val="0"/>
              </a:spcBef>
              <a:buNone/>
              <a:defRPr sz="4483" kern="1200">
                <a:solidFill>
                  <a:schemeClr val="tx1"/>
                </a:solidFill>
                <a:latin typeface="+mj-lt"/>
                <a:ea typeface="+mj-ea"/>
                <a:cs typeface="+mj-cs"/>
              </a:defRPr>
            </a:lvl1pPr>
          </a:lstStyle>
          <a:p>
            <a:r>
              <a:rPr lang="en-US" sz="4313" dirty="0">
                <a:solidFill>
                  <a:schemeClr val="bg1"/>
                </a:solidFill>
              </a:rPr>
              <a:t>Industry Influencers</a:t>
            </a:r>
            <a:br>
              <a:rPr lang="en-US" sz="4395" dirty="0">
                <a:solidFill>
                  <a:schemeClr val="bg1"/>
                </a:solidFill>
              </a:rPr>
            </a:br>
            <a:r>
              <a:rPr lang="en-US" sz="3137" dirty="0">
                <a:solidFill>
                  <a:schemeClr val="bg1"/>
                </a:solidFill>
              </a:rPr>
              <a:t>We wrote the book (over 30 of them)</a:t>
            </a:r>
            <a:endParaRPr lang="en-US" sz="4395" dirty="0">
              <a:solidFill>
                <a:schemeClr val="bg1"/>
              </a:solidFill>
            </a:endParaRPr>
          </a:p>
        </p:txBody>
      </p:sp>
    </p:spTree>
    <p:extLst>
      <p:ext uri="{BB962C8B-B14F-4D97-AF65-F5344CB8AC3E}">
        <p14:creationId xmlns:p14="http://schemas.microsoft.com/office/powerpoint/2010/main" val="748211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6064" y="1059177"/>
            <a:ext cx="10388927" cy="4971041"/>
          </a:xfrm>
        </p:spPr>
        <p:txBody>
          <a:bodyPr/>
          <a:lstStyle/>
          <a:p>
            <a:pPr marL="812690" lvl="1" indent="-571390"/>
            <a:r>
              <a:rPr lang="en-US" sz="2800" dirty="0"/>
              <a:t>Server less, highly available and scalable architecture</a:t>
            </a:r>
          </a:p>
          <a:p>
            <a:pPr marL="812690" lvl="1" indent="-571390"/>
            <a:r>
              <a:rPr lang="en-US" sz="2800" dirty="0"/>
              <a:t>Supports programming in Node, </a:t>
            </a:r>
            <a:r>
              <a:rPr lang="en-US" sz="2800" dirty="0" err="1"/>
              <a:t>Javascript</a:t>
            </a:r>
            <a:r>
              <a:rPr lang="en-US" sz="2800" dirty="0"/>
              <a:t>, C#, Python and PHP and various CI options.</a:t>
            </a:r>
          </a:p>
          <a:p>
            <a:pPr marL="812690" lvl="1" indent="-571390"/>
            <a:r>
              <a:rPr lang="en-US" sz="2800" dirty="0"/>
              <a:t>Suitable for trigger based action.</a:t>
            </a:r>
          </a:p>
          <a:p>
            <a:pPr marL="812690" lvl="1" indent="-571390"/>
            <a:r>
              <a:rPr lang="en-US" sz="2800" dirty="0"/>
              <a:t>Web Jobs SDK can be used for local dev and test.</a:t>
            </a:r>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Functions</a:t>
            </a:r>
            <a:br>
              <a:rPr lang="en-US" dirty="0"/>
            </a:br>
            <a:endParaRPr lang="en-US" i="1" dirty="0"/>
          </a:p>
        </p:txBody>
      </p:sp>
      <p:pic>
        <p:nvPicPr>
          <p:cNvPr id="2" name="Picture 1">
            <a:extLst>
              <a:ext uri="{FF2B5EF4-FFF2-40B4-BE49-F238E27FC236}">
                <a16:creationId xmlns:a16="http://schemas.microsoft.com/office/drawing/2014/main" id="{96230937-1854-43D5-B14D-88A3E33E8C3C}"/>
              </a:ext>
            </a:extLst>
          </p:cNvPr>
          <p:cNvPicPr>
            <a:picLocks noChangeAspect="1"/>
          </p:cNvPicPr>
          <p:nvPr/>
        </p:nvPicPr>
        <p:blipFill>
          <a:blip r:embed="rId3"/>
          <a:stretch>
            <a:fillRect/>
          </a:stretch>
        </p:blipFill>
        <p:spPr>
          <a:xfrm>
            <a:off x="1844689" y="4270343"/>
            <a:ext cx="7227346" cy="2584196"/>
          </a:xfrm>
          <a:prstGeom prst="rect">
            <a:avLst/>
          </a:prstGeom>
        </p:spPr>
      </p:pic>
    </p:spTree>
    <p:extLst>
      <p:ext uri="{BB962C8B-B14F-4D97-AF65-F5344CB8AC3E}">
        <p14:creationId xmlns:p14="http://schemas.microsoft.com/office/powerpoint/2010/main" val="12588323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5"/>
            <a:ext cx="11778205" cy="1283944"/>
          </a:xfrm>
        </p:spPr>
        <p:txBody>
          <a:bodyPr>
            <a:normAutofit/>
          </a:bodyPr>
          <a:lstStyle/>
          <a:p>
            <a:r>
              <a:rPr lang="en-US" sz="2700" dirty="0"/>
              <a:t>Question: You are trying to implement a background process to send emails on a scheduled interval. Which Azure function triggers would be suitable?</a:t>
            </a:r>
            <a:endParaRPr lang="en-US" sz="2800" dirty="0"/>
          </a:p>
        </p:txBody>
      </p:sp>
      <p:sp>
        <p:nvSpPr>
          <p:cNvPr id="3" name="Content Placeholder 2"/>
          <p:cNvSpPr>
            <a:spLocks noGrp="1"/>
          </p:cNvSpPr>
          <p:nvPr>
            <p:ph idx="1"/>
          </p:nvPr>
        </p:nvSpPr>
        <p:spPr/>
        <p:txBody>
          <a:bodyPr/>
          <a:lstStyle/>
          <a:p>
            <a:r>
              <a:rPr lang="en-US" dirty="0"/>
              <a:t>Event Hub</a:t>
            </a:r>
          </a:p>
          <a:p>
            <a:r>
              <a:rPr lang="en-US" dirty="0"/>
              <a:t>Blob Storage</a:t>
            </a:r>
          </a:p>
          <a:p>
            <a:r>
              <a:rPr lang="en-US" dirty="0"/>
              <a:t>HTTP</a:t>
            </a:r>
          </a:p>
          <a:p>
            <a:r>
              <a:rPr lang="en-US" dirty="0"/>
              <a:t>Timer</a:t>
            </a:r>
          </a:p>
        </p:txBody>
      </p:sp>
      <p:sp>
        <p:nvSpPr>
          <p:cNvPr id="4" name="Content Placeholder 3"/>
          <p:cNvSpPr>
            <a:spLocks noGrp="1"/>
          </p:cNvSpPr>
          <p:nvPr>
            <p:ph idx="10"/>
          </p:nvPr>
        </p:nvSpPr>
        <p:spPr>
          <a:xfrm>
            <a:off x="201590" y="1529254"/>
            <a:ext cx="11778205" cy="5123793"/>
          </a:xfrm>
        </p:spPr>
        <p:txBody>
          <a:bodyPr/>
          <a:lstStyle/>
          <a:p>
            <a:r>
              <a:rPr lang="en-US" dirty="0"/>
              <a:t>Event Hub</a:t>
            </a:r>
          </a:p>
          <a:p>
            <a:r>
              <a:rPr lang="en-US" dirty="0"/>
              <a:t>Blob Storage</a:t>
            </a:r>
          </a:p>
          <a:p>
            <a:r>
              <a:rPr lang="en-US" dirty="0">
                <a:solidFill>
                  <a:srgbClr val="00B0F0"/>
                </a:solidFill>
              </a:rPr>
              <a:t>HTTP</a:t>
            </a:r>
          </a:p>
          <a:p>
            <a:r>
              <a:rPr lang="en-US" dirty="0">
                <a:solidFill>
                  <a:srgbClr val="00B0F0"/>
                </a:solidFill>
              </a:rPr>
              <a:t>Timer</a:t>
            </a:r>
          </a:p>
          <a:p>
            <a:pPr marL="0" indent="0">
              <a:buNone/>
            </a:pPr>
            <a:endParaRPr lang="en-US" dirty="0"/>
          </a:p>
        </p:txBody>
      </p:sp>
    </p:spTree>
    <p:extLst>
      <p:ext uri="{BB962C8B-B14F-4D97-AF65-F5344CB8AC3E}">
        <p14:creationId xmlns:p14="http://schemas.microsoft.com/office/powerpoint/2010/main" val="1452511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Integrate Azure Services</a:t>
            </a:r>
          </a:p>
        </p:txBody>
      </p:sp>
      <p:sp>
        <p:nvSpPr>
          <p:cNvPr id="3" name="Content Placeholder 2"/>
          <p:cNvSpPr>
            <a:spLocks noGrp="1"/>
          </p:cNvSpPr>
          <p:nvPr>
            <p:ph type="subTitle" idx="1"/>
          </p:nvPr>
        </p:nvSpPr>
        <p:spPr/>
        <p:txBody>
          <a:bodyPr>
            <a:normAutofit fontScale="92500" lnSpcReduction="20000"/>
          </a:bodyPr>
          <a:lstStyle/>
          <a:p>
            <a:endParaRPr lang="en-US" dirty="0"/>
          </a:p>
          <a:p>
            <a:r>
              <a:rPr lang="en-US" dirty="0"/>
              <a:t>Azure Search</a:t>
            </a:r>
          </a:p>
          <a:p>
            <a:r>
              <a:rPr lang="en-US" dirty="0"/>
              <a:t>Media</a:t>
            </a:r>
          </a:p>
          <a:p>
            <a:r>
              <a:rPr lang="en-US" dirty="0"/>
              <a:t>Advanced Analytics</a:t>
            </a:r>
          </a:p>
          <a:p>
            <a:endParaRPr lang="en-US" dirty="0"/>
          </a:p>
          <a:p>
            <a:endParaRPr lang="en-US" dirty="0"/>
          </a:p>
        </p:txBody>
      </p:sp>
    </p:spTree>
    <p:extLst>
      <p:ext uri="{BB962C8B-B14F-4D97-AF65-F5344CB8AC3E}">
        <p14:creationId xmlns:p14="http://schemas.microsoft.com/office/powerpoint/2010/main" val="801760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Reduce Complexity</a:t>
            </a: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Simplify search index management</a:t>
            </a:r>
          </a:p>
          <a:p>
            <a:r>
              <a:rPr lang="en-US" dirty="0">
                <a:gradFill>
                  <a:gsLst>
                    <a:gs pos="0">
                      <a:srgbClr val="FFFFFF"/>
                    </a:gs>
                    <a:gs pos="100000">
                      <a:srgbClr val="FFFFFF"/>
                    </a:gs>
                  </a:gsLst>
                  <a:lin ang="5400000" scaled="1"/>
                </a:gradFill>
              </a:rPr>
              <a:t>Scale-out easily</a:t>
            </a:r>
          </a:p>
        </p:txBody>
      </p:sp>
      <p:sp>
        <p:nvSpPr>
          <p:cNvPr id="2" name="Title 1"/>
          <p:cNvSpPr>
            <a:spLocks noGrp="1"/>
          </p:cNvSpPr>
          <p:nvPr>
            <p:ph type="title"/>
          </p:nvPr>
        </p:nvSpPr>
        <p:spPr/>
        <p:txBody>
          <a:bodyPr/>
          <a:lstStyle/>
          <a:p>
            <a:r>
              <a:rPr lang="en-US" dirty="0"/>
              <a:t>Azure Search Overview</a:t>
            </a:r>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0C0"/>
                </a:solidFill>
                <a:ea typeface="Calibri" panose="020F0502020204030204" pitchFamily="34" charset="0"/>
                <a:cs typeface="Calibri" panose="020F0502020204030204" pitchFamily="34" charset="0"/>
              </a:rPr>
              <a:t>fully-managed search solution </a:t>
            </a:r>
            <a:r>
              <a:rPr lang="en-US" sz="1799" dirty="0">
                <a:solidFill>
                  <a:srgbClr val="3F3F3F"/>
                </a:solidFill>
                <a:ea typeface="Calibri" panose="020F0502020204030204" pitchFamily="34" charset="0"/>
                <a:cs typeface="Calibri" panose="020F0502020204030204" pitchFamily="34" charset="0"/>
              </a:rPr>
              <a:t>that allows developers to enable search experiences in applications. </a:t>
            </a:r>
          </a:p>
          <a:p>
            <a:pPr>
              <a:spcAft>
                <a:spcPts val="600"/>
              </a:spcAft>
            </a:pPr>
            <a:r>
              <a:rPr lang="en-US" sz="1799" dirty="0">
                <a:solidFill>
                  <a:srgbClr val="3F3F3F"/>
                </a:solidFill>
                <a:ea typeface="Calibri" panose="020F0502020204030204" pitchFamily="34" charset="0"/>
                <a:cs typeface="Calibri" panose="020F0502020204030204" pitchFamily="34" charset="0"/>
              </a:rPr>
              <a:t>Embed 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a:solidFill>
                  <a:srgbClr val="3F3F3F"/>
                </a:solidFill>
              </a:rPr>
              <a:t>who need </a:t>
            </a:r>
            <a:r>
              <a:rPr lang="en-US" dirty="0">
                <a:solidFill>
                  <a:srgbClr val="000000"/>
                </a:solidFill>
              </a:rPr>
              <a:t>a fully-managed search solution.</a:t>
            </a: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Powerful, guaranteed performance</a:t>
            </a:r>
          </a:p>
          <a:p>
            <a:r>
              <a:rPr lang="en-US" dirty="0">
                <a:gradFill>
                  <a:gsLst>
                    <a:gs pos="0">
                      <a:srgbClr val="FFFFFF"/>
                    </a:gs>
                    <a:gs pos="100000">
                      <a:srgbClr val="FFFFFF"/>
                    </a:gs>
                  </a:gsLst>
                  <a:lin ang="5400000" scaled="1"/>
                </a:gradFill>
              </a:rPr>
              <a:t>Sophisticated search</a:t>
            </a:r>
          </a:p>
          <a:p>
            <a:r>
              <a:rPr lang="en-US" dirty="0">
                <a:gradFill>
                  <a:gsLst>
                    <a:gs pos="0">
                      <a:srgbClr val="FFFFFF"/>
                    </a:gs>
                    <a:gs pos="100000">
                      <a:srgbClr val="FFFFFF"/>
                    </a:gs>
                  </a:gsLst>
                  <a:lin ang="5400000" scaled="1"/>
                </a:gradFill>
              </a:rPr>
              <a:t>Connects business goals to the application</a:t>
            </a: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Fast time to market</a:t>
            </a:r>
          </a:p>
          <a:p>
            <a:pPr>
              <a:lnSpc>
                <a:spcPct val="125000"/>
              </a:lnSpc>
            </a:pPr>
            <a:r>
              <a:rPr lang="en-US" sz="1200" dirty="0">
                <a:gradFill>
                  <a:gsLst>
                    <a:gs pos="0">
                      <a:srgbClr val="FFFFFF"/>
                    </a:gs>
                    <a:gs pos="100000">
                      <a:srgbClr val="FFFFFF"/>
                    </a:gs>
                  </a:gsLst>
                  <a:lin ang="5400000" scaled="1"/>
                </a:gradFill>
              </a:rPr>
              <a:t>Backed by Microsoft Azure</a:t>
            </a: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Move Quickly with Confidence</a:t>
            </a:r>
          </a:p>
        </p:txBody>
      </p:sp>
      <p:pic>
        <p:nvPicPr>
          <p:cNvPr id="25"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1862670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grpSp>
      <p:sp>
        <p:nvSpPr>
          <p:cNvPr id="3" name="Content Placeholder 2"/>
          <p:cNvSpPr>
            <a:spLocks noGrp="1"/>
          </p:cNvSpPr>
          <p:nvPr>
            <p:ph idx="1"/>
          </p:nvPr>
        </p:nvSpPr>
        <p:spPr>
          <a:xfrm>
            <a:off x="519248" y="1223173"/>
            <a:ext cx="10515600" cy="4654313"/>
          </a:xfrm>
        </p:spPr>
        <p:txBody>
          <a:bodyPr>
            <a:normAutofit/>
          </a:bodyPr>
          <a:lstStyle/>
          <a:p>
            <a:pPr marL="0" indent="0">
              <a:buNone/>
            </a:pPr>
            <a:endParaRPr lang="en-US" sz="600" dirty="0">
              <a:latin typeface="Segoe UI Light" panose="020B0502040204020203" pitchFamily="34" charset="0"/>
              <a:cs typeface="Segoe UI Light" panose="020B0502040204020203" pitchFamily="34" charset="0"/>
            </a:endParaRPr>
          </a:p>
          <a:p>
            <a:pPr marL="0" indent="0">
              <a:buNone/>
            </a:pPr>
            <a:endParaRPr lang="en-US" sz="500"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Use Cases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Ecommerce - Searching for products</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News Feed – Newer articles are more relevant</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Geospatial search – A Search that is aware of your location.</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Unstructured content – Index and search documents </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Some Features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Term Boosting – Quiet clean hotel</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Synonyms – Motel, Hotel</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endParaRPr lang="en-US" sz="700" dirty="0">
              <a:latin typeface="Segoe UI Light" panose="020B0502040204020203" pitchFamily="34" charset="0"/>
              <a:cs typeface="Segoe UI Light"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Azure Search</a:t>
            </a:r>
            <a:endParaRPr dirty="0">
              <a:gradFill flip="none" rotWithShape="1">
                <a:gsLst>
                  <a:gs pos="0">
                    <a:srgbClr val="000000">
                      <a:lumMod val="65000"/>
                      <a:lumOff val="35000"/>
                    </a:srgbClr>
                  </a:gs>
                  <a:gs pos="86000">
                    <a:srgbClr val="000000">
                      <a:lumMod val="65000"/>
                      <a:lumOff val="35000"/>
                    </a:srgbClr>
                  </a:gs>
                </a:gsLst>
                <a:lin ang="5400000" scaled="0"/>
                <a:tileRect/>
              </a:gradFill>
            </a:endParaRPr>
          </a:p>
        </p:txBody>
      </p:sp>
    </p:spTree>
    <p:extLst>
      <p:ext uri="{BB962C8B-B14F-4D97-AF65-F5344CB8AC3E}">
        <p14:creationId xmlns:p14="http://schemas.microsoft.com/office/powerpoint/2010/main" val="3386675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675" y="4487464"/>
            <a:ext cx="11754682" cy="2370051"/>
            <a:chOff x="-19050" y="4576950"/>
            <a:chExt cx="11990388" cy="2417575"/>
          </a:xfrm>
        </p:grpSpPr>
        <p:sp>
          <p:nvSpPr>
            <p:cNvPr id="8" name="Freeform 7"/>
            <p:cNvSpPr/>
            <p:nvPr/>
          </p:nvSpPr>
          <p:spPr bwMode="auto">
            <a:xfrm>
              <a:off x="1" y="5305780"/>
              <a:ext cx="8842552" cy="1688745"/>
            </a:xfrm>
            <a:custGeom>
              <a:avLst/>
              <a:gdLst>
                <a:gd name="connsiteX0" fmla="*/ 2547780 w 9447735"/>
                <a:gd name="connsiteY0" fmla="*/ 1029 h 1688745"/>
                <a:gd name="connsiteX1" fmla="*/ 4132785 w 9447735"/>
                <a:gd name="connsiteY1" fmla="*/ 98070 h 1688745"/>
                <a:gd name="connsiteX2" fmla="*/ 8352360 w 9447735"/>
                <a:gd name="connsiteY2" fmla="*/ 1117245 h 1688745"/>
                <a:gd name="connsiteX3" fmla="*/ 9447735 w 9447735"/>
                <a:gd name="connsiteY3" fmla="*/ 1288695 h 1688745"/>
                <a:gd name="connsiteX4" fmla="*/ 9447735 w 9447735"/>
                <a:gd name="connsiteY4" fmla="*/ 1688745 h 1688745"/>
                <a:gd name="connsiteX5" fmla="*/ 0 w 9447735"/>
                <a:gd name="connsiteY5" fmla="*/ 1688745 h 1688745"/>
                <a:gd name="connsiteX6" fmla="*/ 0 w 9447735"/>
                <a:gd name="connsiteY6" fmla="*/ 92633 h 1688745"/>
                <a:gd name="connsiteX7" fmla="*/ 961519 w 9447735"/>
                <a:gd name="connsiteY7" fmla="*/ 38353 h 1688745"/>
                <a:gd name="connsiteX8" fmla="*/ 2547780 w 9447735"/>
                <a:gd name="connsiteY8" fmla="*/ 1029 h 168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7735" h="1688745">
                  <a:moveTo>
                    <a:pt x="2547780" y="1029"/>
                  </a:moveTo>
                  <a:cubicBezTo>
                    <a:pt x="3076366" y="6503"/>
                    <a:pt x="3604743" y="34372"/>
                    <a:pt x="4132785" y="98070"/>
                  </a:cubicBezTo>
                  <a:cubicBezTo>
                    <a:pt x="5540898" y="267933"/>
                    <a:pt x="7466535" y="918807"/>
                    <a:pt x="8352360" y="1117245"/>
                  </a:cubicBezTo>
                  <a:cubicBezTo>
                    <a:pt x="9238185" y="1315683"/>
                    <a:pt x="9447735" y="1288695"/>
                    <a:pt x="9447735" y="1288695"/>
                  </a:cubicBezTo>
                  <a:lnTo>
                    <a:pt x="9447735" y="1688745"/>
                  </a:lnTo>
                  <a:lnTo>
                    <a:pt x="0" y="1688745"/>
                  </a:lnTo>
                  <a:lnTo>
                    <a:pt x="0" y="92633"/>
                  </a:lnTo>
                  <a:lnTo>
                    <a:pt x="961519" y="38353"/>
                  </a:lnTo>
                  <a:cubicBezTo>
                    <a:pt x="1490398" y="12475"/>
                    <a:pt x="2019194" y="-4445"/>
                    <a:pt x="2547780" y="102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8"/>
            <p:cNvSpPr/>
            <p:nvPr/>
          </p:nvSpPr>
          <p:spPr bwMode="auto">
            <a:xfrm>
              <a:off x="-19050" y="5999460"/>
              <a:ext cx="8843549" cy="891656"/>
            </a:xfrm>
            <a:custGeom>
              <a:avLst/>
              <a:gdLst>
                <a:gd name="connsiteX0" fmla="*/ 0 w 9448800"/>
                <a:gd name="connsiteY0" fmla="*/ 182265 h 891656"/>
                <a:gd name="connsiteX1" fmla="*/ 3114675 w 9448800"/>
                <a:gd name="connsiteY1" fmla="*/ 39390 h 891656"/>
                <a:gd name="connsiteX2" fmla="*/ 8134350 w 9448800"/>
                <a:gd name="connsiteY2" fmla="*/ 810915 h 891656"/>
                <a:gd name="connsiteX3" fmla="*/ 9448800 w 9448800"/>
                <a:gd name="connsiteY3" fmla="*/ 829965 h 891656"/>
              </a:gdLst>
              <a:ahLst/>
              <a:cxnLst>
                <a:cxn ang="0">
                  <a:pos x="connsiteX0" y="connsiteY0"/>
                </a:cxn>
                <a:cxn ang="0">
                  <a:pos x="connsiteX1" y="connsiteY1"/>
                </a:cxn>
                <a:cxn ang="0">
                  <a:pos x="connsiteX2" y="connsiteY2"/>
                </a:cxn>
                <a:cxn ang="0">
                  <a:pos x="connsiteX3" y="connsiteY3"/>
                </a:cxn>
              </a:cxnLst>
              <a:rect l="l" t="t" r="r" b="b"/>
              <a:pathLst>
                <a:path w="9448800" h="891656">
                  <a:moveTo>
                    <a:pt x="0" y="182265"/>
                  </a:moveTo>
                  <a:cubicBezTo>
                    <a:pt x="879475" y="58440"/>
                    <a:pt x="1758950" y="-65385"/>
                    <a:pt x="3114675" y="39390"/>
                  </a:cubicBezTo>
                  <a:cubicBezTo>
                    <a:pt x="4470400" y="144165"/>
                    <a:pt x="7078663" y="679153"/>
                    <a:pt x="8134350" y="810915"/>
                  </a:cubicBezTo>
                  <a:cubicBezTo>
                    <a:pt x="9190037" y="942677"/>
                    <a:pt x="9319418" y="886321"/>
                    <a:pt x="9448800" y="829965"/>
                  </a:cubicBez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10" name="Freeform 10"/>
            <p:cNvSpPr>
              <a:spLocks/>
            </p:cNvSpPr>
            <p:nvPr/>
          </p:nvSpPr>
          <p:spPr bwMode="auto">
            <a:xfrm>
              <a:off x="8842552" y="4858858"/>
              <a:ext cx="3128786" cy="2135667"/>
            </a:xfrm>
            <a:custGeom>
              <a:avLst/>
              <a:gdLst/>
              <a:ahLst/>
              <a:cxnLst/>
              <a:rect l="l" t="t" r="r" b="b"/>
              <a:pathLst>
                <a:path w="4057650" h="2769698">
                  <a:moveTo>
                    <a:pt x="3383757" y="2225854"/>
                  </a:moveTo>
                  <a:cubicBezTo>
                    <a:pt x="3352007" y="2226350"/>
                    <a:pt x="3317876" y="2232501"/>
                    <a:pt x="3288507" y="2248773"/>
                  </a:cubicBezTo>
                  <a:lnTo>
                    <a:pt x="3288507" y="2327354"/>
                  </a:lnTo>
                  <a:cubicBezTo>
                    <a:pt x="3308351" y="2309892"/>
                    <a:pt x="3371058" y="2278142"/>
                    <a:pt x="3419476" y="2310686"/>
                  </a:cubicBezTo>
                  <a:cubicBezTo>
                    <a:pt x="3438526" y="2316242"/>
                    <a:pt x="3457576" y="2359898"/>
                    <a:pt x="3419476" y="2391648"/>
                  </a:cubicBezTo>
                  <a:cubicBezTo>
                    <a:pt x="3404395" y="2401967"/>
                    <a:pt x="3363119" y="2412285"/>
                    <a:pt x="3317082" y="2401173"/>
                  </a:cubicBezTo>
                  <a:lnTo>
                    <a:pt x="3317082" y="2474992"/>
                  </a:lnTo>
                  <a:cubicBezTo>
                    <a:pt x="3358357" y="2474198"/>
                    <a:pt x="3421064" y="2468641"/>
                    <a:pt x="3448051" y="2515473"/>
                  </a:cubicBezTo>
                  <a:cubicBezTo>
                    <a:pt x="3457576" y="2560717"/>
                    <a:pt x="3445670" y="2601197"/>
                    <a:pt x="3362326" y="2594054"/>
                  </a:cubicBezTo>
                  <a:cubicBezTo>
                    <a:pt x="3331040" y="2591373"/>
                    <a:pt x="3302001" y="2576592"/>
                    <a:pt x="3271839" y="2567861"/>
                  </a:cubicBezTo>
                  <a:lnTo>
                    <a:pt x="3271839" y="2651204"/>
                  </a:lnTo>
                  <a:cubicBezTo>
                    <a:pt x="3386139" y="2681367"/>
                    <a:pt x="3459958" y="2666285"/>
                    <a:pt x="3514726" y="2627392"/>
                  </a:cubicBezTo>
                  <a:cubicBezTo>
                    <a:pt x="3559970" y="2574211"/>
                    <a:pt x="3555207" y="2511504"/>
                    <a:pt x="3514726" y="2467848"/>
                  </a:cubicBezTo>
                  <a:cubicBezTo>
                    <a:pt x="3498850" y="2451973"/>
                    <a:pt x="3468689" y="2445623"/>
                    <a:pt x="3445670" y="2434511"/>
                  </a:cubicBezTo>
                  <a:cubicBezTo>
                    <a:pt x="3470277" y="2429748"/>
                    <a:pt x="3518694" y="2417842"/>
                    <a:pt x="3533776" y="2363073"/>
                  </a:cubicBezTo>
                  <a:cubicBezTo>
                    <a:pt x="3541713" y="2316241"/>
                    <a:pt x="3532983" y="2264649"/>
                    <a:pt x="3464720" y="2236867"/>
                  </a:cubicBezTo>
                  <a:cubicBezTo>
                    <a:pt x="3444876" y="2230518"/>
                    <a:pt x="3415507" y="2225358"/>
                    <a:pt x="3383757" y="2225854"/>
                  </a:cubicBezTo>
                  <a:close/>
                  <a:moveTo>
                    <a:pt x="2752725" y="2094897"/>
                  </a:moveTo>
                  <a:lnTo>
                    <a:pt x="4057650" y="2094897"/>
                  </a:lnTo>
                  <a:lnTo>
                    <a:pt x="4057650" y="2769698"/>
                  </a:lnTo>
                  <a:lnTo>
                    <a:pt x="2752725" y="2769698"/>
                  </a:lnTo>
                  <a:close/>
                  <a:moveTo>
                    <a:pt x="617528" y="1996085"/>
                  </a:moveTo>
                  <a:cubicBezTo>
                    <a:pt x="574943" y="1999875"/>
                    <a:pt x="533252" y="2016898"/>
                    <a:pt x="481014" y="2053510"/>
                  </a:cubicBezTo>
                  <a:lnTo>
                    <a:pt x="481014" y="2163047"/>
                  </a:lnTo>
                  <a:cubicBezTo>
                    <a:pt x="499269" y="2129710"/>
                    <a:pt x="598489" y="2077322"/>
                    <a:pt x="685801" y="2120185"/>
                  </a:cubicBezTo>
                  <a:cubicBezTo>
                    <a:pt x="804070" y="2227341"/>
                    <a:pt x="562771" y="2396410"/>
                    <a:pt x="454820" y="2498803"/>
                  </a:cubicBezTo>
                  <a:lnTo>
                    <a:pt x="454820" y="2598816"/>
                  </a:lnTo>
                  <a:lnTo>
                    <a:pt x="842964" y="2598816"/>
                  </a:lnTo>
                  <a:lnTo>
                    <a:pt x="842964" y="2489278"/>
                  </a:lnTo>
                  <a:lnTo>
                    <a:pt x="607220" y="2489278"/>
                  </a:lnTo>
                  <a:lnTo>
                    <a:pt x="804864" y="2286873"/>
                  </a:lnTo>
                  <a:cubicBezTo>
                    <a:pt x="873126" y="2213848"/>
                    <a:pt x="891382" y="2088435"/>
                    <a:pt x="723901" y="2008266"/>
                  </a:cubicBezTo>
                  <a:cubicBezTo>
                    <a:pt x="701279" y="2002511"/>
                    <a:pt x="680592" y="1998394"/>
                    <a:pt x="660835" y="1996471"/>
                  </a:cubicBezTo>
                  <a:cubicBezTo>
                    <a:pt x="646017" y="1995029"/>
                    <a:pt x="631723" y="1994822"/>
                    <a:pt x="617528" y="1996085"/>
                  </a:cubicBezTo>
                  <a:close/>
                  <a:moveTo>
                    <a:pt x="0" y="1801097"/>
                  </a:moveTo>
                  <a:lnTo>
                    <a:pt x="1304925" y="1801097"/>
                  </a:lnTo>
                  <a:lnTo>
                    <a:pt x="1304925" y="2769698"/>
                  </a:lnTo>
                  <a:lnTo>
                    <a:pt x="0" y="2769698"/>
                  </a:lnTo>
                  <a:close/>
                  <a:moveTo>
                    <a:pt x="2126456" y="1748710"/>
                  </a:moveTo>
                  <a:lnTo>
                    <a:pt x="1812131" y="1813003"/>
                  </a:lnTo>
                  <a:lnTo>
                    <a:pt x="1812131" y="1943972"/>
                  </a:lnTo>
                  <a:lnTo>
                    <a:pt x="1966912" y="1905872"/>
                  </a:lnTo>
                  <a:lnTo>
                    <a:pt x="1966912" y="2351166"/>
                  </a:lnTo>
                  <a:lnTo>
                    <a:pt x="1819275" y="2351166"/>
                  </a:lnTo>
                  <a:lnTo>
                    <a:pt x="1819275" y="2477372"/>
                  </a:lnTo>
                  <a:lnTo>
                    <a:pt x="2271712" y="2477372"/>
                  </a:lnTo>
                  <a:lnTo>
                    <a:pt x="2271712" y="2348785"/>
                  </a:lnTo>
                  <a:lnTo>
                    <a:pt x="2126456" y="2348785"/>
                  </a:lnTo>
                  <a:close/>
                  <a:moveTo>
                    <a:pt x="1376362" y="1420097"/>
                  </a:moveTo>
                  <a:lnTo>
                    <a:pt x="2681287" y="1420097"/>
                  </a:lnTo>
                  <a:lnTo>
                    <a:pt x="2681287" y="2769698"/>
                  </a:lnTo>
                  <a:lnTo>
                    <a:pt x="1376362" y="2769698"/>
                  </a:lnTo>
                  <a:close/>
                  <a:moveTo>
                    <a:pt x="1480531" y="152659"/>
                  </a:moveTo>
                  <a:lnTo>
                    <a:pt x="1481330" y="159853"/>
                  </a:lnTo>
                  <a:lnTo>
                    <a:pt x="1482130" y="174239"/>
                  </a:lnTo>
                  <a:lnTo>
                    <a:pt x="1482929" y="188626"/>
                  </a:lnTo>
                  <a:lnTo>
                    <a:pt x="1485327" y="203013"/>
                  </a:lnTo>
                  <a:lnTo>
                    <a:pt x="1486126" y="215002"/>
                  </a:lnTo>
                  <a:lnTo>
                    <a:pt x="1486925" y="225392"/>
                  </a:lnTo>
                  <a:lnTo>
                    <a:pt x="1487724" y="233385"/>
                  </a:lnTo>
                  <a:lnTo>
                    <a:pt x="1487724" y="238980"/>
                  </a:lnTo>
                  <a:lnTo>
                    <a:pt x="1488524" y="286136"/>
                  </a:lnTo>
                  <a:lnTo>
                    <a:pt x="1490922" y="334092"/>
                  </a:lnTo>
                  <a:lnTo>
                    <a:pt x="1497316" y="382047"/>
                  </a:lnTo>
                  <a:lnTo>
                    <a:pt x="1506907" y="426806"/>
                  </a:lnTo>
                  <a:lnTo>
                    <a:pt x="1522892" y="469167"/>
                  </a:lnTo>
                  <a:lnTo>
                    <a:pt x="1546071" y="505933"/>
                  </a:lnTo>
                  <a:lnTo>
                    <a:pt x="1577242" y="538703"/>
                  </a:lnTo>
                  <a:lnTo>
                    <a:pt x="1618004" y="562681"/>
                  </a:lnTo>
                  <a:lnTo>
                    <a:pt x="1621201" y="564279"/>
                  </a:lnTo>
                  <a:lnTo>
                    <a:pt x="1629993" y="569075"/>
                  </a:lnTo>
                  <a:lnTo>
                    <a:pt x="1640384" y="575469"/>
                  </a:lnTo>
                  <a:lnTo>
                    <a:pt x="1653172" y="581863"/>
                  </a:lnTo>
                  <a:lnTo>
                    <a:pt x="1666759" y="589056"/>
                  </a:lnTo>
                  <a:lnTo>
                    <a:pt x="1677150" y="594651"/>
                  </a:lnTo>
                  <a:lnTo>
                    <a:pt x="1685142" y="599447"/>
                  </a:lnTo>
                  <a:lnTo>
                    <a:pt x="1688339" y="601845"/>
                  </a:lnTo>
                  <a:lnTo>
                    <a:pt x="1686741" y="587458"/>
                  </a:lnTo>
                  <a:lnTo>
                    <a:pt x="1683544" y="551491"/>
                  </a:lnTo>
                  <a:lnTo>
                    <a:pt x="1678748" y="499539"/>
                  </a:lnTo>
                  <a:lnTo>
                    <a:pt x="1673153" y="437197"/>
                  </a:lnTo>
                  <a:lnTo>
                    <a:pt x="1667559" y="370059"/>
                  </a:lnTo>
                  <a:lnTo>
                    <a:pt x="1661964" y="302920"/>
                  </a:lnTo>
                  <a:lnTo>
                    <a:pt x="1657967" y="241377"/>
                  </a:lnTo>
                  <a:lnTo>
                    <a:pt x="1655570" y="191024"/>
                  </a:lnTo>
                  <a:close/>
                  <a:moveTo>
                    <a:pt x="2560335" y="151860"/>
                  </a:moveTo>
                  <a:lnTo>
                    <a:pt x="2378103" y="180633"/>
                  </a:lnTo>
                  <a:lnTo>
                    <a:pt x="2377304" y="244574"/>
                  </a:lnTo>
                  <a:lnTo>
                    <a:pt x="2374106" y="310114"/>
                  </a:lnTo>
                  <a:lnTo>
                    <a:pt x="2369311" y="374854"/>
                  </a:lnTo>
                  <a:lnTo>
                    <a:pt x="2359720" y="439594"/>
                  </a:lnTo>
                  <a:lnTo>
                    <a:pt x="2354924" y="469966"/>
                  </a:lnTo>
                  <a:lnTo>
                    <a:pt x="2351727" y="513926"/>
                  </a:lnTo>
                  <a:lnTo>
                    <a:pt x="2346132" y="556287"/>
                  </a:lnTo>
                  <a:lnTo>
                    <a:pt x="2340537" y="585060"/>
                  </a:lnTo>
                  <a:lnTo>
                    <a:pt x="2370110" y="575469"/>
                  </a:lnTo>
                  <a:lnTo>
                    <a:pt x="2396486" y="565078"/>
                  </a:lnTo>
                  <a:lnTo>
                    <a:pt x="2420464" y="553090"/>
                  </a:lnTo>
                  <a:lnTo>
                    <a:pt x="2440445" y="540301"/>
                  </a:lnTo>
                  <a:lnTo>
                    <a:pt x="2458828" y="527513"/>
                  </a:lnTo>
                  <a:lnTo>
                    <a:pt x="2475613" y="512327"/>
                  </a:lnTo>
                  <a:lnTo>
                    <a:pt x="2489200" y="497940"/>
                  </a:lnTo>
                  <a:lnTo>
                    <a:pt x="2501189" y="481156"/>
                  </a:lnTo>
                  <a:lnTo>
                    <a:pt x="2511580" y="465970"/>
                  </a:lnTo>
                  <a:lnTo>
                    <a:pt x="2521171" y="448386"/>
                  </a:lnTo>
                  <a:lnTo>
                    <a:pt x="2528364" y="430003"/>
                  </a:lnTo>
                  <a:lnTo>
                    <a:pt x="2533959" y="412419"/>
                  </a:lnTo>
                  <a:lnTo>
                    <a:pt x="2539554" y="393237"/>
                  </a:lnTo>
                  <a:lnTo>
                    <a:pt x="2542751" y="374055"/>
                  </a:lnTo>
                  <a:lnTo>
                    <a:pt x="2546747" y="354073"/>
                  </a:lnTo>
                  <a:lnTo>
                    <a:pt x="2549944" y="334092"/>
                  </a:lnTo>
                  <a:lnTo>
                    <a:pt x="2552342" y="320504"/>
                  </a:lnTo>
                  <a:lnTo>
                    <a:pt x="2553141" y="293329"/>
                  </a:lnTo>
                  <a:lnTo>
                    <a:pt x="2554740" y="261359"/>
                  </a:lnTo>
                  <a:lnTo>
                    <a:pt x="2557138" y="225392"/>
                  </a:lnTo>
                  <a:lnTo>
                    <a:pt x="2557937" y="202213"/>
                  </a:lnTo>
                  <a:lnTo>
                    <a:pt x="2558736" y="180633"/>
                  </a:lnTo>
                  <a:lnTo>
                    <a:pt x="2559535" y="162250"/>
                  </a:lnTo>
                  <a:close/>
                  <a:moveTo>
                    <a:pt x="1761072" y="0"/>
                  </a:moveTo>
                  <a:lnTo>
                    <a:pt x="1789846" y="0"/>
                  </a:lnTo>
                  <a:lnTo>
                    <a:pt x="1819418" y="0"/>
                  </a:lnTo>
                  <a:lnTo>
                    <a:pt x="1850590" y="0"/>
                  </a:lnTo>
                  <a:lnTo>
                    <a:pt x="1882560" y="799"/>
                  </a:lnTo>
                  <a:lnTo>
                    <a:pt x="1916928" y="799"/>
                  </a:lnTo>
                  <a:lnTo>
                    <a:pt x="1952096" y="799"/>
                  </a:lnTo>
                  <a:lnTo>
                    <a:pt x="1986464" y="799"/>
                  </a:lnTo>
                  <a:lnTo>
                    <a:pt x="2021632" y="799"/>
                  </a:lnTo>
                  <a:lnTo>
                    <a:pt x="2056799" y="799"/>
                  </a:lnTo>
                  <a:lnTo>
                    <a:pt x="2091967" y="799"/>
                  </a:lnTo>
                  <a:lnTo>
                    <a:pt x="2125536" y="799"/>
                  </a:lnTo>
                  <a:lnTo>
                    <a:pt x="2159105" y="1599"/>
                  </a:lnTo>
                  <a:lnTo>
                    <a:pt x="2191075" y="1599"/>
                  </a:lnTo>
                  <a:lnTo>
                    <a:pt x="2222247" y="1599"/>
                  </a:lnTo>
                  <a:lnTo>
                    <a:pt x="2251020" y="1599"/>
                  </a:lnTo>
                  <a:lnTo>
                    <a:pt x="2278994" y="1599"/>
                  </a:lnTo>
                  <a:lnTo>
                    <a:pt x="2303771" y="1599"/>
                  </a:lnTo>
                  <a:lnTo>
                    <a:pt x="2326950" y="2398"/>
                  </a:lnTo>
                  <a:lnTo>
                    <a:pt x="2346132" y="2398"/>
                  </a:lnTo>
                  <a:lnTo>
                    <a:pt x="2362118" y="2398"/>
                  </a:lnTo>
                  <a:lnTo>
                    <a:pt x="2376504" y="2398"/>
                  </a:lnTo>
                  <a:lnTo>
                    <a:pt x="2385296" y="2398"/>
                  </a:lnTo>
                  <a:lnTo>
                    <a:pt x="2391690" y="2398"/>
                  </a:lnTo>
                  <a:lnTo>
                    <a:pt x="2394088" y="2398"/>
                  </a:lnTo>
                  <a:lnTo>
                    <a:pt x="2391690" y="23978"/>
                  </a:lnTo>
                  <a:lnTo>
                    <a:pt x="2389292" y="51153"/>
                  </a:lnTo>
                  <a:lnTo>
                    <a:pt x="2386095" y="79926"/>
                  </a:lnTo>
                  <a:lnTo>
                    <a:pt x="2385296" y="101506"/>
                  </a:lnTo>
                  <a:lnTo>
                    <a:pt x="2401281" y="98309"/>
                  </a:lnTo>
                  <a:lnTo>
                    <a:pt x="2418865" y="95912"/>
                  </a:lnTo>
                  <a:lnTo>
                    <a:pt x="2437248" y="92715"/>
                  </a:lnTo>
                  <a:lnTo>
                    <a:pt x="2457230" y="89517"/>
                  </a:lnTo>
                  <a:lnTo>
                    <a:pt x="2477211" y="86320"/>
                  </a:lnTo>
                  <a:lnTo>
                    <a:pt x="2498791" y="83123"/>
                  </a:lnTo>
                  <a:lnTo>
                    <a:pt x="2518773" y="79127"/>
                  </a:lnTo>
                  <a:lnTo>
                    <a:pt x="2539554" y="75131"/>
                  </a:lnTo>
                  <a:lnTo>
                    <a:pt x="2558736" y="71934"/>
                  </a:lnTo>
                  <a:lnTo>
                    <a:pt x="2577119" y="68737"/>
                  </a:lnTo>
                  <a:lnTo>
                    <a:pt x="2593904" y="66339"/>
                  </a:lnTo>
                  <a:lnTo>
                    <a:pt x="2607491" y="63142"/>
                  </a:lnTo>
                  <a:lnTo>
                    <a:pt x="2619480" y="61543"/>
                  </a:lnTo>
                  <a:lnTo>
                    <a:pt x="2629870" y="60744"/>
                  </a:lnTo>
                  <a:lnTo>
                    <a:pt x="2634666" y="59945"/>
                  </a:lnTo>
                  <a:lnTo>
                    <a:pt x="2637863" y="59945"/>
                  </a:lnTo>
                  <a:lnTo>
                    <a:pt x="2640261" y="62343"/>
                  </a:lnTo>
                  <a:lnTo>
                    <a:pt x="2641060" y="77529"/>
                  </a:lnTo>
                  <a:lnTo>
                    <a:pt x="2640261" y="114295"/>
                  </a:lnTo>
                  <a:lnTo>
                    <a:pt x="2637863" y="165447"/>
                  </a:lnTo>
                  <a:lnTo>
                    <a:pt x="2632268" y="225392"/>
                  </a:lnTo>
                  <a:lnTo>
                    <a:pt x="2628272" y="262158"/>
                  </a:lnTo>
                  <a:lnTo>
                    <a:pt x="2624276" y="301322"/>
                  </a:lnTo>
                  <a:lnTo>
                    <a:pt x="2618681" y="339687"/>
                  </a:lnTo>
                  <a:lnTo>
                    <a:pt x="2612287" y="377252"/>
                  </a:lnTo>
                  <a:lnTo>
                    <a:pt x="2604294" y="414018"/>
                  </a:lnTo>
                  <a:lnTo>
                    <a:pt x="2597101" y="448386"/>
                  </a:lnTo>
                  <a:lnTo>
                    <a:pt x="2588309" y="480357"/>
                  </a:lnTo>
                  <a:lnTo>
                    <a:pt x="2578718" y="508331"/>
                  </a:lnTo>
                  <a:lnTo>
                    <a:pt x="2569926" y="525915"/>
                  </a:lnTo>
                  <a:lnTo>
                    <a:pt x="2557937" y="541900"/>
                  </a:lnTo>
                  <a:lnTo>
                    <a:pt x="2541152" y="558684"/>
                  </a:lnTo>
                  <a:lnTo>
                    <a:pt x="2522769" y="574670"/>
                  </a:lnTo>
                  <a:lnTo>
                    <a:pt x="2502788" y="589856"/>
                  </a:lnTo>
                  <a:lnTo>
                    <a:pt x="2480408" y="604242"/>
                  </a:lnTo>
                  <a:lnTo>
                    <a:pt x="2456431" y="617830"/>
                  </a:lnTo>
                  <a:lnTo>
                    <a:pt x="2433252" y="629819"/>
                  </a:lnTo>
                  <a:lnTo>
                    <a:pt x="2409274" y="641008"/>
                  </a:lnTo>
                  <a:lnTo>
                    <a:pt x="2386095" y="650600"/>
                  </a:lnTo>
                  <a:lnTo>
                    <a:pt x="2364515" y="659391"/>
                  </a:lnTo>
                  <a:lnTo>
                    <a:pt x="2345333" y="667384"/>
                  </a:lnTo>
                  <a:lnTo>
                    <a:pt x="2326950" y="672979"/>
                  </a:lnTo>
                  <a:lnTo>
                    <a:pt x="2311764" y="677774"/>
                  </a:lnTo>
                  <a:lnTo>
                    <a:pt x="2300574" y="680172"/>
                  </a:lnTo>
                  <a:lnTo>
                    <a:pt x="2293381" y="680972"/>
                  </a:lnTo>
                  <a:lnTo>
                    <a:pt x="2282191" y="702552"/>
                  </a:lnTo>
                  <a:lnTo>
                    <a:pt x="2269403" y="722533"/>
                  </a:lnTo>
                  <a:lnTo>
                    <a:pt x="2254217" y="741715"/>
                  </a:lnTo>
                  <a:lnTo>
                    <a:pt x="2238232" y="760098"/>
                  </a:lnTo>
                  <a:lnTo>
                    <a:pt x="2219849" y="777682"/>
                  </a:lnTo>
                  <a:lnTo>
                    <a:pt x="2202265" y="794467"/>
                  </a:lnTo>
                  <a:lnTo>
                    <a:pt x="2183083" y="808853"/>
                  </a:lnTo>
                  <a:lnTo>
                    <a:pt x="2164700" y="824039"/>
                  </a:lnTo>
                  <a:lnTo>
                    <a:pt x="2147116" y="836028"/>
                  </a:lnTo>
                  <a:lnTo>
                    <a:pt x="2129532" y="848017"/>
                  </a:lnTo>
                  <a:lnTo>
                    <a:pt x="2113547" y="856809"/>
                  </a:lnTo>
                  <a:lnTo>
                    <a:pt x="2099959" y="865601"/>
                  </a:lnTo>
                  <a:lnTo>
                    <a:pt x="2087971" y="872794"/>
                  </a:lnTo>
                  <a:lnTo>
                    <a:pt x="2079179" y="877590"/>
                  </a:lnTo>
                  <a:lnTo>
                    <a:pt x="2072785" y="879988"/>
                  </a:lnTo>
                  <a:lnTo>
                    <a:pt x="2068788" y="880787"/>
                  </a:lnTo>
                  <a:lnTo>
                    <a:pt x="2066390" y="903166"/>
                  </a:lnTo>
                  <a:lnTo>
                    <a:pt x="2067190" y="930341"/>
                  </a:lnTo>
                  <a:lnTo>
                    <a:pt x="2071186" y="964710"/>
                  </a:lnTo>
                  <a:lnTo>
                    <a:pt x="2082376" y="1001476"/>
                  </a:lnTo>
                  <a:lnTo>
                    <a:pt x="2099959" y="1043037"/>
                  </a:lnTo>
                  <a:lnTo>
                    <a:pt x="2125536" y="1086197"/>
                  </a:lnTo>
                  <a:lnTo>
                    <a:pt x="2159105" y="1130157"/>
                  </a:lnTo>
                  <a:lnTo>
                    <a:pt x="2203064" y="1175715"/>
                  </a:lnTo>
                  <a:lnTo>
                    <a:pt x="2227042" y="1189302"/>
                  </a:lnTo>
                  <a:lnTo>
                    <a:pt x="2250221" y="1204488"/>
                  </a:lnTo>
                  <a:lnTo>
                    <a:pt x="2272600" y="1220473"/>
                  </a:lnTo>
                  <a:lnTo>
                    <a:pt x="2291782" y="1238857"/>
                  </a:lnTo>
                  <a:lnTo>
                    <a:pt x="2307768" y="1259637"/>
                  </a:lnTo>
                  <a:lnTo>
                    <a:pt x="2321355" y="1281217"/>
                  </a:lnTo>
                  <a:lnTo>
                    <a:pt x="2329348" y="1305995"/>
                  </a:lnTo>
                  <a:lnTo>
                    <a:pt x="2333344" y="1334768"/>
                  </a:lnTo>
                  <a:lnTo>
                    <a:pt x="2335742" y="1347556"/>
                  </a:lnTo>
                  <a:lnTo>
                    <a:pt x="2336541" y="1362742"/>
                  </a:lnTo>
                  <a:lnTo>
                    <a:pt x="2337340" y="1374731"/>
                  </a:lnTo>
                  <a:lnTo>
                    <a:pt x="2337340" y="1380326"/>
                  </a:lnTo>
                  <a:lnTo>
                    <a:pt x="2336541" y="1380326"/>
                  </a:lnTo>
                  <a:lnTo>
                    <a:pt x="2333344" y="1380326"/>
                  </a:lnTo>
                  <a:lnTo>
                    <a:pt x="2328549" y="1380326"/>
                  </a:lnTo>
                  <a:lnTo>
                    <a:pt x="2322954" y="1381125"/>
                  </a:lnTo>
                  <a:lnTo>
                    <a:pt x="2315760" y="1381125"/>
                  </a:lnTo>
                  <a:lnTo>
                    <a:pt x="2306968" y="1381125"/>
                  </a:lnTo>
                  <a:lnTo>
                    <a:pt x="2298177" y="1381125"/>
                  </a:lnTo>
                  <a:lnTo>
                    <a:pt x="2287786" y="1381125"/>
                  </a:lnTo>
                  <a:lnTo>
                    <a:pt x="2275797" y="1381125"/>
                  </a:lnTo>
                  <a:lnTo>
                    <a:pt x="2263808" y="1381125"/>
                  </a:lnTo>
                  <a:lnTo>
                    <a:pt x="2251020" y="1381125"/>
                  </a:lnTo>
                  <a:lnTo>
                    <a:pt x="2237433" y="1381125"/>
                  </a:lnTo>
                  <a:lnTo>
                    <a:pt x="2223845" y="1381125"/>
                  </a:lnTo>
                  <a:lnTo>
                    <a:pt x="2208659" y="1381125"/>
                  </a:lnTo>
                  <a:lnTo>
                    <a:pt x="2194272" y="1381125"/>
                  </a:lnTo>
                  <a:lnTo>
                    <a:pt x="2179086" y="1381125"/>
                  </a:lnTo>
                  <a:lnTo>
                    <a:pt x="2139923" y="1381125"/>
                  </a:lnTo>
                  <a:lnTo>
                    <a:pt x="2098361" y="1381125"/>
                  </a:lnTo>
                  <a:lnTo>
                    <a:pt x="2055201" y="1381125"/>
                  </a:lnTo>
                  <a:lnTo>
                    <a:pt x="2012041" y="1381125"/>
                  </a:lnTo>
                  <a:lnTo>
                    <a:pt x="1967282" y="1381125"/>
                  </a:lnTo>
                  <a:lnTo>
                    <a:pt x="1923322" y="1380326"/>
                  </a:lnTo>
                  <a:lnTo>
                    <a:pt x="1880962" y="1380326"/>
                  </a:lnTo>
                  <a:lnTo>
                    <a:pt x="1839400" y="1380326"/>
                  </a:lnTo>
                  <a:lnTo>
                    <a:pt x="1801035" y="1380326"/>
                  </a:lnTo>
                  <a:lnTo>
                    <a:pt x="1765069" y="1380326"/>
                  </a:lnTo>
                  <a:lnTo>
                    <a:pt x="1733897" y="1378727"/>
                  </a:lnTo>
                  <a:lnTo>
                    <a:pt x="1705923" y="1378727"/>
                  </a:lnTo>
                  <a:lnTo>
                    <a:pt x="1682745" y="1378727"/>
                  </a:lnTo>
                  <a:lnTo>
                    <a:pt x="1666759" y="1378727"/>
                  </a:lnTo>
                  <a:lnTo>
                    <a:pt x="1655570" y="1378727"/>
                  </a:lnTo>
                  <a:lnTo>
                    <a:pt x="1651573" y="1378727"/>
                  </a:lnTo>
                  <a:lnTo>
                    <a:pt x="1651573" y="1371534"/>
                  </a:lnTo>
                  <a:lnTo>
                    <a:pt x="1650774" y="1356348"/>
                  </a:lnTo>
                  <a:lnTo>
                    <a:pt x="1650774" y="1338764"/>
                  </a:lnTo>
                  <a:lnTo>
                    <a:pt x="1650774" y="1326775"/>
                  </a:lnTo>
                  <a:lnTo>
                    <a:pt x="1653172" y="1313188"/>
                  </a:lnTo>
                  <a:lnTo>
                    <a:pt x="1657967" y="1298801"/>
                  </a:lnTo>
                  <a:lnTo>
                    <a:pt x="1663562" y="1285214"/>
                  </a:lnTo>
                  <a:lnTo>
                    <a:pt x="1672354" y="1272426"/>
                  </a:lnTo>
                  <a:lnTo>
                    <a:pt x="1680347" y="1259637"/>
                  </a:lnTo>
                  <a:lnTo>
                    <a:pt x="1688339" y="1247648"/>
                  </a:lnTo>
                  <a:lnTo>
                    <a:pt x="1697931" y="1234860"/>
                  </a:lnTo>
                  <a:lnTo>
                    <a:pt x="1706722" y="1222871"/>
                  </a:lnTo>
                  <a:lnTo>
                    <a:pt x="1709919" y="1218875"/>
                  </a:lnTo>
                  <a:lnTo>
                    <a:pt x="1713116" y="1216477"/>
                  </a:lnTo>
                  <a:lnTo>
                    <a:pt x="1716314" y="1214079"/>
                  </a:lnTo>
                  <a:lnTo>
                    <a:pt x="1719511" y="1213280"/>
                  </a:lnTo>
                  <a:lnTo>
                    <a:pt x="1722708" y="1210882"/>
                  </a:lnTo>
                  <a:lnTo>
                    <a:pt x="1725105" y="1208485"/>
                  </a:lnTo>
                  <a:lnTo>
                    <a:pt x="1729102" y="1206087"/>
                  </a:lnTo>
                  <a:lnTo>
                    <a:pt x="1733098" y="1204488"/>
                  </a:lnTo>
                  <a:lnTo>
                    <a:pt x="1768266" y="1182109"/>
                  </a:lnTo>
                  <a:lnTo>
                    <a:pt x="1801035" y="1158930"/>
                  </a:lnTo>
                  <a:lnTo>
                    <a:pt x="1827411" y="1134952"/>
                  </a:lnTo>
                  <a:lnTo>
                    <a:pt x="1851389" y="1110175"/>
                  </a:lnTo>
                  <a:lnTo>
                    <a:pt x="1870571" y="1086197"/>
                  </a:lnTo>
                  <a:lnTo>
                    <a:pt x="1887356" y="1061420"/>
                  </a:lnTo>
                  <a:lnTo>
                    <a:pt x="1900144" y="1037442"/>
                  </a:lnTo>
                  <a:lnTo>
                    <a:pt x="1910534" y="1013465"/>
                  </a:lnTo>
                  <a:lnTo>
                    <a:pt x="1917728" y="991085"/>
                  </a:lnTo>
                  <a:lnTo>
                    <a:pt x="1923322" y="970304"/>
                  </a:lnTo>
                  <a:lnTo>
                    <a:pt x="1925720" y="950323"/>
                  </a:lnTo>
                  <a:lnTo>
                    <a:pt x="1928118" y="931940"/>
                  </a:lnTo>
                  <a:lnTo>
                    <a:pt x="1928118" y="915155"/>
                  </a:lnTo>
                  <a:lnTo>
                    <a:pt x="1927319" y="901568"/>
                  </a:lnTo>
                  <a:lnTo>
                    <a:pt x="1924921" y="889579"/>
                  </a:lnTo>
                  <a:lnTo>
                    <a:pt x="1923322" y="880787"/>
                  </a:lnTo>
                  <a:lnTo>
                    <a:pt x="1920925" y="879988"/>
                  </a:lnTo>
                  <a:lnTo>
                    <a:pt x="1915330" y="875991"/>
                  </a:lnTo>
                  <a:lnTo>
                    <a:pt x="1906538" y="869597"/>
                  </a:lnTo>
                  <a:lnTo>
                    <a:pt x="1895348" y="862404"/>
                  </a:lnTo>
                  <a:lnTo>
                    <a:pt x="1882560" y="853612"/>
                  </a:lnTo>
                  <a:lnTo>
                    <a:pt x="1868173" y="843222"/>
                  </a:lnTo>
                  <a:lnTo>
                    <a:pt x="1852188" y="831233"/>
                  </a:lnTo>
                  <a:lnTo>
                    <a:pt x="1834604" y="817645"/>
                  </a:lnTo>
                  <a:lnTo>
                    <a:pt x="1818619" y="803259"/>
                  </a:lnTo>
                  <a:lnTo>
                    <a:pt x="1801035" y="788872"/>
                  </a:lnTo>
                  <a:lnTo>
                    <a:pt x="1784251" y="774485"/>
                  </a:lnTo>
                  <a:lnTo>
                    <a:pt x="1768266" y="758500"/>
                  </a:lnTo>
                  <a:lnTo>
                    <a:pt x="1753879" y="742515"/>
                  </a:lnTo>
                  <a:lnTo>
                    <a:pt x="1741091" y="727329"/>
                  </a:lnTo>
                  <a:lnTo>
                    <a:pt x="1729901" y="711343"/>
                  </a:lnTo>
                  <a:lnTo>
                    <a:pt x="1721908" y="696957"/>
                  </a:lnTo>
                  <a:lnTo>
                    <a:pt x="1715514" y="696157"/>
                  </a:lnTo>
                  <a:lnTo>
                    <a:pt x="1705124" y="692161"/>
                  </a:lnTo>
                  <a:lnTo>
                    <a:pt x="1691536" y="687366"/>
                  </a:lnTo>
                  <a:lnTo>
                    <a:pt x="1673953" y="681771"/>
                  </a:lnTo>
                  <a:lnTo>
                    <a:pt x="1654770" y="673778"/>
                  </a:lnTo>
                  <a:lnTo>
                    <a:pt x="1633190" y="664986"/>
                  </a:lnTo>
                  <a:lnTo>
                    <a:pt x="1610012" y="653797"/>
                  </a:lnTo>
                  <a:lnTo>
                    <a:pt x="1587632" y="641808"/>
                  </a:lnTo>
                  <a:lnTo>
                    <a:pt x="1563654" y="629019"/>
                  </a:lnTo>
                  <a:lnTo>
                    <a:pt x="1540476" y="613833"/>
                  </a:lnTo>
                  <a:lnTo>
                    <a:pt x="1518096" y="598648"/>
                  </a:lnTo>
                  <a:lnTo>
                    <a:pt x="1498115" y="581863"/>
                  </a:lnTo>
                  <a:lnTo>
                    <a:pt x="1480531" y="564279"/>
                  </a:lnTo>
                  <a:lnTo>
                    <a:pt x="1464546" y="545097"/>
                  </a:lnTo>
                  <a:lnTo>
                    <a:pt x="1452557" y="525915"/>
                  </a:lnTo>
                  <a:lnTo>
                    <a:pt x="1444564" y="505134"/>
                  </a:lnTo>
                  <a:lnTo>
                    <a:pt x="1437371" y="474762"/>
                  </a:lnTo>
                  <a:lnTo>
                    <a:pt x="1431776" y="441193"/>
                  </a:lnTo>
                  <a:lnTo>
                    <a:pt x="1426981" y="402828"/>
                  </a:lnTo>
                  <a:lnTo>
                    <a:pt x="1422984" y="363664"/>
                  </a:lnTo>
                  <a:lnTo>
                    <a:pt x="1420586" y="322902"/>
                  </a:lnTo>
                  <a:lnTo>
                    <a:pt x="1418988" y="282140"/>
                  </a:lnTo>
                  <a:lnTo>
                    <a:pt x="1418189" y="242177"/>
                  </a:lnTo>
                  <a:lnTo>
                    <a:pt x="1416590" y="203013"/>
                  </a:lnTo>
                  <a:lnTo>
                    <a:pt x="1416590" y="147064"/>
                  </a:lnTo>
                  <a:lnTo>
                    <a:pt x="1418988" y="99109"/>
                  </a:lnTo>
                  <a:lnTo>
                    <a:pt x="1419787" y="66339"/>
                  </a:lnTo>
                  <a:lnTo>
                    <a:pt x="1419787" y="54350"/>
                  </a:lnTo>
                  <a:lnTo>
                    <a:pt x="1422185" y="54350"/>
                  </a:lnTo>
                  <a:lnTo>
                    <a:pt x="1427780" y="55149"/>
                  </a:lnTo>
                  <a:lnTo>
                    <a:pt x="1436572" y="55948"/>
                  </a:lnTo>
                  <a:lnTo>
                    <a:pt x="1446962" y="57547"/>
                  </a:lnTo>
                  <a:lnTo>
                    <a:pt x="1460550" y="60744"/>
                  </a:lnTo>
                  <a:lnTo>
                    <a:pt x="1474936" y="63142"/>
                  </a:lnTo>
                  <a:lnTo>
                    <a:pt x="1491721" y="67138"/>
                  </a:lnTo>
                  <a:lnTo>
                    <a:pt x="1509305" y="71134"/>
                  </a:lnTo>
                  <a:lnTo>
                    <a:pt x="1527688" y="75131"/>
                  </a:lnTo>
                  <a:lnTo>
                    <a:pt x="1546071" y="79127"/>
                  </a:lnTo>
                  <a:lnTo>
                    <a:pt x="1565253" y="83923"/>
                  </a:lnTo>
                  <a:lnTo>
                    <a:pt x="1584435" y="87919"/>
                  </a:lnTo>
                  <a:lnTo>
                    <a:pt x="1603618" y="91915"/>
                  </a:lnTo>
                  <a:lnTo>
                    <a:pt x="1621201" y="96711"/>
                  </a:lnTo>
                  <a:lnTo>
                    <a:pt x="1638785" y="101506"/>
                  </a:lnTo>
                  <a:lnTo>
                    <a:pt x="1654770" y="104703"/>
                  </a:lnTo>
                  <a:lnTo>
                    <a:pt x="1651573" y="79926"/>
                  </a:lnTo>
                  <a:lnTo>
                    <a:pt x="1645978" y="44759"/>
                  </a:lnTo>
                  <a:lnTo>
                    <a:pt x="1639584" y="14387"/>
                  </a:lnTo>
                  <a:lnTo>
                    <a:pt x="1637187" y="1599"/>
                  </a:lnTo>
                  <a:lnTo>
                    <a:pt x="1640384" y="1599"/>
                  </a:lnTo>
                  <a:lnTo>
                    <a:pt x="1648376" y="799"/>
                  </a:lnTo>
                  <a:lnTo>
                    <a:pt x="1658767" y="799"/>
                  </a:lnTo>
                  <a:lnTo>
                    <a:pt x="1673953" y="799"/>
                  </a:lnTo>
                  <a:lnTo>
                    <a:pt x="1691536" y="799"/>
                  </a:lnTo>
                  <a:lnTo>
                    <a:pt x="1712317" y="799"/>
                  </a:lnTo>
                  <a:lnTo>
                    <a:pt x="1735496" y="799"/>
                  </a:ln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176" dirty="0">
                <a:solidFill>
                  <a:prstClr val="black"/>
                </a:solidFill>
              </a:endParaRPr>
            </a:p>
          </p:txBody>
        </p:sp>
        <p:grpSp>
          <p:nvGrpSpPr>
            <p:cNvPr id="11" name="Group 10"/>
            <p:cNvGrpSpPr/>
            <p:nvPr/>
          </p:nvGrpSpPr>
          <p:grpSpPr>
            <a:xfrm>
              <a:off x="-8460" y="4576950"/>
              <a:ext cx="4821760" cy="2167652"/>
              <a:chOff x="2781300" y="1994247"/>
              <a:chExt cx="5854700" cy="3194953"/>
            </a:xfrm>
            <a:solidFill>
              <a:schemeClr val="bg1">
                <a:lumMod val="50000"/>
              </a:schemeClr>
            </a:solidFill>
          </p:grpSpPr>
          <p:sp>
            <p:nvSpPr>
              <p:cNvPr id="12" name="Freeform 11"/>
              <p:cNvSpPr/>
              <p:nvPr/>
            </p:nvSpPr>
            <p:spPr>
              <a:xfrm>
                <a:off x="2781300" y="2578567"/>
                <a:ext cx="5854700" cy="2610633"/>
              </a:xfrm>
              <a:custGeom>
                <a:avLst/>
                <a:gdLst/>
                <a:ahLst/>
                <a:cxnLst/>
                <a:rect l="l" t="t" r="r" b="b"/>
                <a:pathLst>
                  <a:path w="5854700" h="2610633">
                    <a:moveTo>
                      <a:pt x="0" y="1162345"/>
                    </a:moveTo>
                    <a:lnTo>
                      <a:pt x="1762125" y="1832758"/>
                    </a:lnTo>
                    <a:lnTo>
                      <a:pt x="2000250" y="1680358"/>
                    </a:lnTo>
                    <a:lnTo>
                      <a:pt x="2095500" y="2204233"/>
                    </a:lnTo>
                    <a:lnTo>
                      <a:pt x="981075" y="2251858"/>
                    </a:lnTo>
                    <a:lnTo>
                      <a:pt x="1162050" y="2137558"/>
                    </a:lnTo>
                    <a:lnTo>
                      <a:pt x="0" y="1640335"/>
                    </a:lnTo>
                    <a:close/>
                    <a:moveTo>
                      <a:pt x="0" y="476742"/>
                    </a:moveTo>
                    <a:lnTo>
                      <a:pt x="5245100" y="2140733"/>
                    </a:lnTo>
                    <a:lnTo>
                      <a:pt x="5372100" y="1962933"/>
                    </a:lnTo>
                    <a:lnTo>
                      <a:pt x="5854700" y="2528083"/>
                    </a:lnTo>
                    <a:lnTo>
                      <a:pt x="4762500" y="2610633"/>
                    </a:lnTo>
                    <a:lnTo>
                      <a:pt x="4826000" y="2502683"/>
                    </a:lnTo>
                    <a:lnTo>
                      <a:pt x="0" y="821626"/>
                    </a:lnTo>
                    <a:close/>
                    <a:moveTo>
                      <a:pt x="0" y="0"/>
                    </a:moveTo>
                    <a:lnTo>
                      <a:pt x="2724150" y="750083"/>
                    </a:lnTo>
                    <a:lnTo>
                      <a:pt x="2895600" y="648483"/>
                    </a:lnTo>
                    <a:lnTo>
                      <a:pt x="3035300" y="940583"/>
                    </a:lnTo>
                    <a:lnTo>
                      <a:pt x="2216150" y="978683"/>
                    </a:lnTo>
                    <a:lnTo>
                      <a:pt x="2298700" y="908833"/>
                    </a:lnTo>
                    <a:lnTo>
                      <a:pt x="0" y="243042"/>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3" name="Freeform 12"/>
              <p:cNvSpPr/>
              <p:nvPr/>
            </p:nvSpPr>
            <p:spPr>
              <a:xfrm>
                <a:off x="6355185" y="2752386"/>
                <a:ext cx="1589551" cy="1759853"/>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4" name="Freeform 13"/>
              <p:cNvSpPr/>
              <p:nvPr/>
            </p:nvSpPr>
            <p:spPr>
              <a:xfrm>
                <a:off x="4359365" y="1994247"/>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5" name="Freeform 14"/>
              <p:cNvSpPr/>
              <p:nvPr/>
            </p:nvSpPr>
            <p:spPr>
              <a:xfrm>
                <a:off x="3125045" y="3009559"/>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grpSp>
      </p:grpSp>
      <p:sp>
        <p:nvSpPr>
          <p:cNvPr id="3" name="Slide Number Placeholder 2"/>
          <p:cNvSpPr>
            <a:spLocks noGrp="1"/>
          </p:cNvSpPr>
          <p:nvPr>
            <p:ph type="sldNum" sz="quarter" idx="11"/>
          </p:nvPr>
        </p:nvSpPr>
        <p:spPr/>
        <p:txBody>
          <a:bodyPr/>
          <a:lstStyle/>
          <a:p>
            <a:fld id="{27258FFF-F925-446B-8502-81C933981705}" type="slidenum">
              <a:rPr lang="en-US" smtClean="0"/>
              <a:pPr/>
              <a:t>35</a:t>
            </a:fld>
            <a:endParaRPr lang="en-US" dirty="0"/>
          </a:p>
        </p:txBody>
      </p:sp>
      <p:sp>
        <p:nvSpPr>
          <p:cNvPr id="4" name="Title 3"/>
          <p:cNvSpPr>
            <a:spLocks noGrp="1"/>
          </p:cNvSpPr>
          <p:nvPr>
            <p:ph type="title"/>
          </p:nvPr>
        </p:nvSpPr>
        <p:spPr/>
        <p:txBody>
          <a:bodyPr/>
          <a:lstStyle/>
          <a:p>
            <a:r>
              <a:rPr lang="en-US" dirty="0">
                <a:solidFill>
                  <a:schemeClr val="bg1"/>
                </a:solidFill>
              </a:rPr>
              <a:t>What you can do with Media Services</a:t>
            </a:r>
            <a:endParaRPr lang="en-IN" dirty="0">
              <a:solidFill>
                <a:schemeClr val="bg1"/>
              </a:solidFill>
            </a:endParaRPr>
          </a:p>
        </p:txBody>
      </p:sp>
      <p:grpSp>
        <p:nvGrpSpPr>
          <p:cNvPr id="16" name="Group 15"/>
          <p:cNvGrpSpPr/>
          <p:nvPr/>
        </p:nvGrpSpPr>
        <p:grpSpPr>
          <a:xfrm>
            <a:off x="7707717" y="1335676"/>
            <a:ext cx="3478128" cy="3039444"/>
            <a:chOff x="8035791" y="1810594"/>
            <a:chExt cx="3547872" cy="2651760"/>
          </a:xfrm>
        </p:grpSpPr>
        <p:sp>
          <p:nvSpPr>
            <p:cNvPr id="17" name="Rectangle 16"/>
            <p:cNvSpPr/>
            <p:nvPr/>
          </p:nvSpPr>
          <p:spPr bwMode="auto">
            <a:xfrm>
              <a:off x="8035791" y="1810594"/>
              <a:ext cx="3547872" cy="2651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Enterprise video management</a:t>
              </a:r>
            </a:p>
          </p:txBody>
        </p:sp>
        <p:sp>
          <p:nvSpPr>
            <p:cNvPr id="18" name="Rectangle 17"/>
            <p:cNvSpPr/>
            <p:nvPr/>
          </p:nvSpPr>
          <p:spPr bwMode="auto">
            <a:xfrm>
              <a:off x="8035791"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Distribute and manage corporate communications, IT, HR content and training. </a:t>
              </a:r>
            </a:p>
          </p:txBody>
        </p:sp>
      </p:grpSp>
      <p:grpSp>
        <p:nvGrpSpPr>
          <p:cNvPr id="19" name="Group 18"/>
          <p:cNvGrpSpPr/>
          <p:nvPr/>
        </p:nvGrpSpPr>
        <p:grpSpPr>
          <a:xfrm>
            <a:off x="4140715" y="1335676"/>
            <a:ext cx="3478128" cy="3039444"/>
            <a:chOff x="4401274" y="1810594"/>
            <a:chExt cx="3547872" cy="2651760"/>
          </a:xfrm>
        </p:grpSpPr>
        <p:sp>
          <p:nvSpPr>
            <p:cNvPr id="20" name="Rectangle 19"/>
            <p:cNvSpPr/>
            <p:nvPr/>
          </p:nvSpPr>
          <p:spPr bwMode="auto">
            <a:xfrm>
              <a:off x="4401274" y="1810594"/>
              <a:ext cx="3547872" cy="2651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Digital marketing platforms</a:t>
              </a:r>
            </a:p>
          </p:txBody>
        </p:sp>
        <p:sp>
          <p:nvSpPr>
            <p:cNvPr id="21" name="Rectangle 20"/>
            <p:cNvSpPr/>
            <p:nvPr/>
          </p:nvSpPr>
          <p:spPr bwMode="auto">
            <a:xfrm>
              <a:off x="4401274"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Services and tools for video preparation, management and publishing.</a:t>
              </a:r>
            </a:p>
          </p:txBody>
        </p:sp>
      </p:grpSp>
      <p:grpSp>
        <p:nvGrpSpPr>
          <p:cNvPr id="22" name="Group 21"/>
          <p:cNvGrpSpPr/>
          <p:nvPr/>
        </p:nvGrpSpPr>
        <p:grpSpPr>
          <a:xfrm>
            <a:off x="573713" y="1335676"/>
            <a:ext cx="3478128" cy="3039444"/>
            <a:chOff x="758735" y="1810594"/>
            <a:chExt cx="3547872" cy="2651760"/>
          </a:xfrm>
        </p:grpSpPr>
        <p:sp>
          <p:nvSpPr>
            <p:cNvPr id="23" name="Rectangle 22"/>
            <p:cNvSpPr/>
            <p:nvPr/>
          </p:nvSpPr>
          <p:spPr bwMode="auto">
            <a:xfrm>
              <a:off x="758735" y="1810594"/>
              <a:ext cx="3547872" cy="2651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Live and on-demand streaming</a:t>
              </a:r>
            </a:p>
          </p:txBody>
        </p:sp>
        <p:sp>
          <p:nvSpPr>
            <p:cNvPr id="24" name="Rectangle 23"/>
            <p:cNvSpPr/>
            <p:nvPr/>
          </p:nvSpPr>
          <p:spPr bwMode="auto">
            <a:xfrm>
              <a:off x="758735"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Reach hundreds of millions of device endpoints.</a:t>
              </a:r>
            </a:p>
          </p:txBody>
        </p:sp>
      </p:grpSp>
    </p:spTree>
    <p:extLst>
      <p:ext uri="{BB962C8B-B14F-4D97-AF65-F5344CB8AC3E}">
        <p14:creationId xmlns:p14="http://schemas.microsoft.com/office/powerpoint/2010/main" val="39251428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4.01583E-6 6.53654E-7 L -0.06817 0.00045 " pathEditMode="relative" rAng="0" ptsTypes="AA">
                                      <p:cBhvr>
                                        <p:cTn id="9" dur="1000" spd="-100000" fill="hold"/>
                                        <p:tgtEl>
                                          <p:spTgt spid="22"/>
                                        </p:tgtEl>
                                        <p:attrNameLst>
                                          <p:attrName>ppt_x</p:attrName>
                                          <p:attrName>ppt_y</p:attrName>
                                        </p:attrNameLst>
                                      </p:cBhvr>
                                      <p:rCtr x="-3408" y="23"/>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42" presetClass="path" presetSubtype="0" decel="100000" fill="hold" nodeType="withEffect">
                                  <p:stCondLst>
                                    <p:cond delay="0"/>
                                  </p:stCondLst>
                                  <p:childTnLst>
                                    <p:animMotion origin="layout" path="M 3.17079E-6 6.53654E-7 L -0.06817 0.00045 " pathEditMode="relative" rAng="0" ptsTypes="AA">
                                      <p:cBhvr>
                                        <p:cTn id="15" dur="1000" spd="-100000" fill="hold"/>
                                        <p:tgtEl>
                                          <p:spTgt spid="19"/>
                                        </p:tgtEl>
                                        <p:attrNameLst>
                                          <p:attrName>ppt_x</p:attrName>
                                          <p:attrName>ppt_y</p:attrName>
                                        </p:attrNameLst>
                                      </p:cBhvr>
                                      <p:rCtr x="-3408" y="23"/>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42" presetClass="path" presetSubtype="0" decel="100000" fill="hold" nodeType="withEffect">
                                  <p:stCondLst>
                                    <p:cond delay="0"/>
                                  </p:stCondLst>
                                  <p:childTnLst>
                                    <p:animMotion origin="layout" path="M 2.32576E-6 6.53654E-7 L -0.06817 0.00045 " pathEditMode="relative" rAng="0" ptsTypes="AA">
                                      <p:cBhvr>
                                        <p:cTn id="21" dur="1000" spd="-100000" fill="hold"/>
                                        <p:tgtEl>
                                          <p:spTgt spid="16"/>
                                        </p:tgtEl>
                                        <p:attrNameLst>
                                          <p:attrName>ppt_x</p:attrName>
                                          <p:attrName>ppt_y</p:attrName>
                                        </p:attrNameLst>
                                      </p:cBhvr>
                                      <p:rCtr x="-340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1" y="1189179"/>
            <a:ext cx="11653523" cy="2829621"/>
          </a:xfrm>
        </p:spPr>
        <p:txBody>
          <a:bodyPr/>
          <a:lstStyle/>
          <a:p>
            <a:r>
              <a:rPr lang="en-US" dirty="0"/>
              <a:t>Live event streaming service with CDN capabilities</a:t>
            </a:r>
          </a:p>
          <a:p>
            <a:r>
              <a:rPr lang="en-US" dirty="0"/>
              <a:t>Studio grade encoding</a:t>
            </a:r>
          </a:p>
          <a:p>
            <a:r>
              <a:rPr lang="en-US" dirty="0"/>
              <a:t>Content protection and encryption</a:t>
            </a:r>
          </a:p>
          <a:p>
            <a:r>
              <a:rPr lang="en-US" dirty="0"/>
              <a:t>Distribute content across multiple channels and devices</a:t>
            </a:r>
          </a:p>
        </p:txBody>
      </p:sp>
      <p:sp>
        <p:nvSpPr>
          <p:cNvPr id="2" name="Title 1"/>
          <p:cNvSpPr>
            <a:spLocks noGrp="1"/>
          </p:cNvSpPr>
          <p:nvPr>
            <p:ph type="title"/>
          </p:nvPr>
        </p:nvSpPr>
        <p:spPr/>
        <p:txBody>
          <a:bodyPr/>
          <a:lstStyle/>
          <a:p>
            <a:r>
              <a:rPr lang="en-US" dirty="0"/>
              <a:t>Media Services Applications</a:t>
            </a:r>
          </a:p>
        </p:txBody>
      </p:sp>
    </p:spTree>
    <p:extLst>
      <p:ext uri="{BB962C8B-B14F-4D97-AF65-F5344CB8AC3E}">
        <p14:creationId xmlns:p14="http://schemas.microsoft.com/office/powerpoint/2010/main" val="3189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362771"/>
          </a:xfrm>
        </p:spPr>
        <p:txBody>
          <a:bodyPr anchor="t">
            <a:normAutofit fontScale="90000"/>
          </a:bodyPr>
          <a:lstStyle/>
          <a:p>
            <a:r>
              <a:rPr lang="en-US" sz="2700" dirty="0"/>
              <a:t>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a:t>
            </a:r>
            <a:br>
              <a:rPr lang="en-US" dirty="0"/>
            </a:br>
            <a:endParaRPr lang="en-US" sz="2800" dirty="0"/>
          </a:p>
        </p:txBody>
      </p:sp>
      <p:sp>
        <p:nvSpPr>
          <p:cNvPr id="3" name="Content Placeholder 2"/>
          <p:cNvSpPr>
            <a:spLocks noGrp="1"/>
          </p:cNvSpPr>
          <p:nvPr>
            <p:ph idx="1"/>
          </p:nvPr>
        </p:nvSpPr>
        <p:spPr/>
        <p:txBody>
          <a:bodyPr/>
          <a:lstStyle/>
          <a:p>
            <a:r>
              <a:rPr lang="en-US" dirty="0"/>
              <a:t>Use a Network Security Group</a:t>
            </a:r>
          </a:p>
          <a:p>
            <a:r>
              <a:rPr lang="en-US" dirty="0"/>
              <a:t>Create an ingest restriction </a:t>
            </a:r>
          </a:p>
          <a:p>
            <a:r>
              <a:rPr lang="en-US" dirty="0"/>
              <a:t>Use an Access Control List</a:t>
            </a:r>
          </a:p>
          <a:p>
            <a:r>
              <a:rPr lang="en-US" dirty="0"/>
              <a:t>Set media services authorization policy to Token</a:t>
            </a:r>
          </a:p>
        </p:txBody>
      </p:sp>
      <p:sp>
        <p:nvSpPr>
          <p:cNvPr id="4" name="Content Placeholder 3"/>
          <p:cNvSpPr>
            <a:spLocks noGrp="1"/>
          </p:cNvSpPr>
          <p:nvPr>
            <p:ph idx="10"/>
          </p:nvPr>
        </p:nvSpPr>
        <p:spPr>
          <a:xfrm>
            <a:off x="201590" y="1529255"/>
            <a:ext cx="11778205" cy="5123793"/>
          </a:xfrm>
        </p:spPr>
        <p:txBody>
          <a:bodyPr/>
          <a:lstStyle/>
          <a:p>
            <a:r>
              <a:rPr lang="en-US" dirty="0"/>
              <a:t>Use a Network Security Group</a:t>
            </a:r>
          </a:p>
          <a:p>
            <a:r>
              <a:rPr lang="en-US" dirty="0"/>
              <a:t>Create an ingest restriction </a:t>
            </a:r>
          </a:p>
          <a:p>
            <a:r>
              <a:rPr lang="en-US" dirty="0"/>
              <a:t>Use an Access Control List</a:t>
            </a:r>
          </a:p>
          <a:p>
            <a:r>
              <a:rPr lang="en-US" dirty="0">
                <a:solidFill>
                  <a:srgbClr val="0070C0"/>
                </a:solidFill>
              </a:rPr>
              <a:t>Set media services authorization policy to Token</a:t>
            </a:r>
          </a:p>
          <a:p>
            <a:pPr marL="0" indent="0">
              <a:buNone/>
            </a:pPr>
            <a:endParaRPr lang="en-US" dirty="0"/>
          </a:p>
        </p:txBody>
      </p:sp>
    </p:spTree>
    <p:extLst>
      <p:ext uri="{BB962C8B-B14F-4D97-AF65-F5344CB8AC3E}">
        <p14:creationId xmlns:p14="http://schemas.microsoft.com/office/powerpoint/2010/main" val="269028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42508"/>
            <a:ext cx="11655079" cy="899537"/>
          </a:xfrm>
        </p:spPr>
        <p:txBody>
          <a:bodyPr/>
          <a:lstStyle/>
          <a:p>
            <a:r>
              <a:rPr lang="en-US" sz="4313" dirty="0">
                <a:latin typeface="Segoe UI Light" panose="020B0502040204020203" pitchFamily="34" charset="0"/>
                <a:cs typeface="Segoe UI Light" panose="020B0502040204020203" pitchFamily="34" charset="0"/>
              </a:rPr>
              <a:t>Advanced Analytics</a:t>
            </a:r>
          </a:p>
        </p:txBody>
      </p:sp>
      <p:sp>
        <p:nvSpPr>
          <p:cNvPr id="24" name="Rectangle 23"/>
          <p:cNvSpPr/>
          <p:nvPr/>
        </p:nvSpPr>
        <p:spPr bwMode="auto">
          <a:xfrm>
            <a:off x="269169"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1" name="Rectangle 140"/>
          <p:cNvSpPr/>
          <p:nvPr/>
        </p:nvSpPr>
        <p:spPr bwMode="auto">
          <a:xfrm>
            <a:off x="2241614"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Rectangle 141"/>
          <p:cNvSpPr/>
          <p:nvPr/>
        </p:nvSpPr>
        <p:spPr bwMode="auto">
          <a:xfrm>
            <a:off x="421406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Rectangle 142"/>
          <p:cNvSpPr/>
          <p:nvPr/>
        </p:nvSpPr>
        <p:spPr bwMode="auto">
          <a:xfrm>
            <a:off x="6186505"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4" name="Rectangle 143"/>
          <p:cNvSpPr/>
          <p:nvPr/>
        </p:nvSpPr>
        <p:spPr bwMode="auto">
          <a:xfrm>
            <a:off x="815895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5" name="Rectangle 144"/>
          <p:cNvSpPr/>
          <p:nvPr/>
        </p:nvSpPr>
        <p:spPr bwMode="auto">
          <a:xfrm>
            <a:off x="10131398" y="1870312"/>
            <a:ext cx="1792850" cy="472572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23" name="Group 22"/>
          <p:cNvGrpSpPr/>
          <p:nvPr/>
        </p:nvGrpSpPr>
        <p:grpSpPr>
          <a:xfrm>
            <a:off x="269170" y="1219046"/>
            <a:ext cx="11655078" cy="717140"/>
            <a:chOff x="274638" y="1212850"/>
            <a:chExt cx="11888787" cy="731520"/>
          </a:xfrm>
        </p:grpSpPr>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Storage and</a:t>
              </a:r>
            </a:p>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Batch Analysis</a:t>
              </a: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Stream</a:t>
              </a:r>
              <a:b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b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Analytics</a:t>
              </a:r>
            </a:p>
          </p:txBody>
        </p:sp>
        <p:sp>
          <p:nvSpPr>
            <p:cNvPr id="86" name="Right Arrow 85"/>
            <p:cNvSpPr/>
            <p:nvPr/>
          </p:nvSpPr>
          <p:spPr bwMode="auto">
            <a:xfrm>
              <a:off x="602124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Ingestion</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Event production</a:t>
              </a:r>
            </a:p>
          </p:txBody>
        </p:sp>
      </p:grpSp>
      <p:sp>
        <p:nvSpPr>
          <p:cNvPr id="80" name="Oval 79"/>
          <p:cNvSpPr/>
          <p:nvPr/>
        </p:nvSpPr>
        <p:spPr bwMode="auto">
          <a:xfrm>
            <a:off x="4443593" y="3576293"/>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dirty="0">
                <a:gradFill>
                  <a:gsLst>
                    <a:gs pos="0">
                      <a:srgbClr val="FFFFFF"/>
                    </a:gs>
                    <a:gs pos="100000">
                      <a:srgbClr val="FFFFFF"/>
                    </a:gs>
                  </a:gsLst>
                  <a:lin ang="5400000" scaled="1"/>
                </a:gradFill>
                <a:latin typeface="Segoe UI"/>
                <a:ea typeface="Segoe UI" pitchFamily="34" charset="0"/>
                <a:cs typeface="Segoe UI" pitchFamily="34" charset="0"/>
              </a:rPr>
              <a:t>IOT hubs</a:t>
            </a:r>
          </a:p>
        </p:txBody>
      </p:sp>
      <p:grpSp>
        <p:nvGrpSpPr>
          <p:cNvPr id="195" name="Group 194"/>
          <p:cNvGrpSpPr/>
          <p:nvPr/>
        </p:nvGrpSpPr>
        <p:grpSpPr>
          <a:xfrm>
            <a:off x="2528343" y="3589258"/>
            <a:ext cx="1305036" cy="1160694"/>
            <a:chOff x="2579112" y="3630590"/>
            <a:chExt cx="1331205" cy="1183968"/>
          </a:xfrm>
        </p:grpSpPr>
        <p:sp>
          <p:nvSpPr>
            <p:cNvPr id="181" name="TextBox 180"/>
            <p:cNvSpPr txBox="1"/>
            <p:nvPr/>
          </p:nvSpPr>
          <p:spPr>
            <a:xfrm>
              <a:off x="2640546" y="4426760"/>
              <a:ext cx="12697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Cloud gateways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(web APIs)</a:t>
              </a:r>
            </a:p>
          </p:txBody>
        </p:sp>
        <p:sp>
          <p:nvSpPr>
            <p:cNvPr id="19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grpSp>
        <p:nvGrpSpPr>
          <p:cNvPr id="197" name="Group 196"/>
          <p:cNvGrpSpPr/>
          <p:nvPr/>
        </p:nvGrpSpPr>
        <p:grpSpPr>
          <a:xfrm>
            <a:off x="2428131" y="5640202"/>
            <a:ext cx="1448846" cy="687135"/>
            <a:chOff x="2645544" y="5225776"/>
            <a:chExt cx="1477898" cy="700913"/>
          </a:xfrm>
        </p:grpSpPr>
        <p:sp>
          <p:nvSpPr>
            <p:cNvPr id="185" name="TextBox 184"/>
            <p:cNvSpPr txBox="1"/>
            <p:nvPr/>
          </p:nvSpPr>
          <p:spPr>
            <a:xfrm>
              <a:off x="3387471" y="5382333"/>
              <a:ext cx="7359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Field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gateways</a:t>
              </a:r>
            </a:p>
          </p:txBody>
        </p:sp>
        <p:sp>
          <p:nvSpPr>
            <p:cNvPr id="196"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grpSp>
      <p:grpSp>
        <p:nvGrpSpPr>
          <p:cNvPr id="204" name="Group 203"/>
          <p:cNvGrpSpPr/>
          <p:nvPr/>
        </p:nvGrpSpPr>
        <p:grpSpPr>
          <a:xfrm>
            <a:off x="627654" y="2059089"/>
            <a:ext cx="957038" cy="970420"/>
            <a:chOff x="640311" y="2069737"/>
            <a:chExt cx="976229" cy="989879"/>
          </a:xfrm>
        </p:grpSpPr>
        <p:sp>
          <p:nvSpPr>
            <p:cNvPr id="202" name="Freeform 34"/>
            <p:cNvSpPr>
              <a:spLocks noChangeAspect="1" noEditPoints="1"/>
            </p:cNvSpPr>
            <p:nvPr/>
          </p:nvSpPr>
          <p:spPr bwMode="auto">
            <a:xfrm>
              <a:off x="758315" y="2069737"/>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03" name="TextBox 202"/>
            <p:cNvSpPr txBox="1"/>
            <p:nvPr/>
          </p:nvSpPr>
          <p:spPr>
            <a:xfrm>
              <a:off x="640311" y="2865717"/>
              <a:ext cx="976229" cy="193899"/>
            </a:xfrm>
            <a:prstGeom prst="rect">
              <a:avLst/>
            </a:prstGeom>
            <a:noFill/>
          </p:spPr>
          <p:txBody>
            <a:bodyPr wrap="none" lIns="0" tIns="0" rIns="0" bIns="0" rtlCol="0">
              <a:spAutoFit/>
            </a:bodyPr>
            <a:lstStyle/>
            <a:p>
              <a:pPr algn="ct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Applications</a:t>
              </a:r>
            </a:p>
          </p:txBody>
        </p:sp>
      </p:grpSp>
      <p:sp>
        <p:nvSpPr>
          <p:cNvPr id="205" name="Rectangle 204"/>
          <p:cNvSpPr/>
          <p:nvPr/>
        </p:nvSpPr>
        <p:spPr bwMode="auto">
          <a:xfrm>
            <a:off x="421717" y="388490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Legacy IOT </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(custom protocols)</a:t>
            </a:r>
          </a:p>
        </p:txBody>
      </p:sp>
      <p:sp>
        <p:nvSpPr>
          <p:cNvPr id="206" name="Rectangle 205"/>
          <p:cNvSpPr/>
          <p:nvPr/>
        </p:nvSpPr>
        <p:spPr bwMode="auto">
          <a:xfrm>
            <a:off x="432109" y="3097082"/>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Devices</a:t>
            </a:r>
          </a:p>
        </p:txBody>
      </p:sp>
      <p:sp>
        <p:nvSpPr>
          <p:cNvPr id="207" name="Rectangle 206"/>
          <p:cNvSpPr/>
          <p:nvPr/>
        </p:nvSpPr>
        <p:spPr bwMode="auto">
          <a:xfrm>
            <a:off x="403633" y="481813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IP-capable devices</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(Windows/Linux)</a:t>
            </a:r>
          </a:p>
        </p:txBody>
      </p:sp>
      <p:sp>
        <p:nvSpPr>
          <p:cNvPr id="208" name="Rectangle 207"/>
          <p:cNvSpPr/>
          <p:nvPr/>
        </p:nvSpPr>
        <p:spPr bwMode="auto">
          <a:xfrm>
            <a:off x="411136" y="5718329"/>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Low-power devices (RTOS)</a:t>
            </a:r>
          </a:p>
        </p:txBody>
      </p:sp>
      <p:grpSp>
        <p:nvGrpSpPr>
          <p:cNvPr id="6" name="Group 5"/>
          <p:cNvGrpSpPr/>
          <p:nvPr/>
        </p:nvGrpSpPr>
        <p:grpSpPr>
          <a:xfrm>
            <a:off x="10394566" y="2104336"/>
            <a:ext cx="1354626" cy="3105614"/>
            <a:chOff x="10603070" y="1941221"/>
            <a:chExt cx="1381789" cy="3167888"/>
          </a:xfrm>
        </p:grpSpPr>
        <p:grpSp>
          <p:nvGrpSpPr>
            <p:cNvPr id="3" name="Group 2"/>
            <p:cNvGrpSpPr/>
            <p:nvPr/>
          </p:nvGrpSpPr>
          <p:grpSpPr>
            <a:xfrm>
              <a:off x="10603070" y="3009335"/>
              <a:ext cx="1381789" cy="931617"/>
              <a:chOff x="10603070" y="2979885"/>
              <a:chExt cx="1381789" cy="931617"/>
            </a:xfrm>
          </p:grpSpPr>
          <p:sp>
            <p:nvSpPr>
              <p:cNvPr id="20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0188F"/>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sp>
            <p:nvSpPr>
              <p:cNvPr id="210" name="TextBox 20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Search and query</a:t>
                </a:r>
              </a:p>
            </p:txBody>
          </p:sp>
        </p:grpSp>
        <p:sp>
          <p:nvSpPr>
            <p:cNvPr id="212" name="TextBox 211"/>
            <p:cNvSpPr txBox="1"/>
            <p:nvPr/>
          </p:nvSpPr>
          <p:spPr>
            <a:xfrm>
              <a:off x="10744679" y="4721311"/>
              <a:ext cx="109857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defTabSz="896386">
                <a:spcAft>
                  <a:spcPts val="588"/>
                </a:spcAft>
                <a:defRPr/>
              </a:pPr>
              <a:r>
                <a:rPr lang="en-US" sz="1372" kern="0" dirty="0">
                  <a:gradFill>
                    <a:gsLst>
                      <a:gs pos="2917">
                        <a:srgbClr val="00188F"/>
                      </a:gs>
                      <a:gs pos="30000">
                        <a:srgbClr val="00188F"/>
                      </a:gs>
                    </a:gsLst>
                    <a:lin ang="5400000" scaled="0"/>
                  </a:gradFill>
                  <a:latin typeface="Segoe UI"/>
                </a:rPr>
                <a:t>Data analytics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(Power BI)</a:t>
              </a:r>
            </a:p>
          </p:txBody>
        </p:sp>
        <p:grpSp>
          <p:nvGrpSpPr>
            <p:cNvPr id="5" name="Group 4"/>
            <p:cNvGrpSpPr/>
            <p:nvPr/>
          </p:nvGrpSpPr>
          <p:grpSpPr>
            <a:xfrm>
              <a:off x="10624454" y="1941221"/>
              <a:ext cx="1339021" cy="1047960"/>
              <a:chOff x="10624454" y="1941221"/>
              <a:chExt cx="1339021" cy="1047960"/>
            </a:xfrm>
          </p:grpSpPr>
          <p:sp>
            <p:nvSpPr>
              <p:cNvPr id="213" name="Freeform 27"/>
              <p:cNvSpPr>
                <a:spLocks noChangeAspect="1" noEditPoints="1"/>
              </p:cNvSpPr>
              <p:nvPr/>
            </p:nvSpPr>
            <p:spPr bwMode="black">
              <a:xfrm>
                <a:off x="10835976"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0188F"/>
              </a:solidFill>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14" name="TextBox 213"/>
              <p:cNvSpPr txBox="1"/>
              <p:nvPr/>
            </p:nvSpPr>
            <p:spPr>
              <a:xfrm>
                <a:off x="10624454" y="2601383"/>
                <a:ext cx="1339021"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Web/thick client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dashboards</a:t>
                </a:r>
              </a:p>
            </p:txBody>
          </p:sp>
        </p:grpSp>
      </p:grpSp>
      <p:sp>
        <p:nvSpPr>
          <p:cNvPr id="225" name="Freeform 38"/>
          <p:cNvSpPr>
            <a:spLocks noEditPoints="1"/>
          </p:cNvSpPr>
          <p:nvPr/>
        </p:nvSpPr>
        <p:spPr bwMode="auto">
          <a:xfrm>
            <a:off x="9266626" y="2903203"/>
            <a:ext cx="662158" cy="273073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nvGrpSpPr>
          <p:cNvPr id="226" name="Group 225"/>
          <p:cNvGrpSpPr/>
          <p:nvPr/>
        </p:nvGrpSpPr>
        <p:grpSpPr>
          <a:xfrm>
            <a:off x="7963239" y="1980281"/>
            <a:ext cx="2150758" cy="4537642"/>
            <a:chOff x="8122990" y="1963478"/>
            <a:chExt cx="2193885" cy="4628631"/>
          </a:xfrm>
        </p:grpSpPr>
        <p:sp>
          <p:nvSpPr>
            <p:cNvPr id="216" name="Right Arrow 215"/>
            <p:cNvSpPr/>
            <p:nvPr/>
          </p:nvSpPr>
          <p:spPr bwMode="auto">
            <a:xfrm>
              <a:off x="8138455" y="1963478"/>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Event Hubs</a:t>
              </a:r>
            </a:p>
          </p:txBody>
        </p:sp>
        <p:sp>
          <p:nvSpPr>
            <p:cNvPr id="217" name="Right Arrow 216"/>
            <p:cNvSpPr/>
            <p:nvPr/>
          </p:nvSpPr>
          <p:spPr bwMode="auto">
            <a:xfrm>
              <a:off x="8138455" y="336471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SQL DB, DW</a:t>
              </a:r>
            </a:p>
          </p:txBody>
        </p:sp>
        <p:sp>
          <p:nvSpPr>
            <p:cNvPr id="218" name="Right Arrow 217"/>
            <p:cNvSpPr/>
            <p:nvPr/>
          </p:nvSpPr>
          <p:spPr bwMode="auto">
            <a:xfrm>
              <a:off x="8122990" y="408099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Storage Blobs and Tables</a:t>
              </a:r>
            </a:p>
          </p:txBody>
        </p:sp>
        <p:sp>
          <p:nvSpPr>
            <p:cNvPr id="72" name="Right Arrow 71"/>
            <p:cNvSpPr/>
            <p:nvPr/>
          </p:nvSpPr>
          <p:spPr bwMode="auto">
            <a:xfrm>
              <a:off x="8122991" y="5952029"/>
              <a:ext cx="2193884"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Power BI</a:t>
              </a:r>
            </a:p>
          </p:txBody>
        </p:sp>
        <p:sp>
          <p:nvSpPr>
            <p:cNvPr id="73" name="Right Arrow 72"/>
            <p:cNvSpPr/>
            <p:nvPr/>
          </p:nvSpPr>
          <p:spPr bwMode="auto">
            <a:xfrm>
              <a:off x="8123308" y="4722080"/>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Document DB</a:t>
              </a:r>
            </a:p>
          </p:txBody>
        </p:sp>
      </p:grpSp>
      <p:cxnSp>
        <p:nvCxnSpPr>
          <p:cNvPr id="8" name="Straight Arrow Connector 7"/>
          <p:cNvCxnSpPr/>
          <p:nvPr/>
        </p:nvCxnSpPr>
        <p:spPr>
          <a:xfrm flipV="1">
            <a:off x="1459732" y="2487026"/>
            <a:ext cx="2931701" cy="984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8137"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555"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9848" y="4378514"/>
            <a:ext cx="2513042" cy="72348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89903" y="4565093"/>
            <a:ext cx="1422261" cy="110673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35057" y="5987257"/>
            <a:ext cx="448212"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492915" y="3996404"/>
            <a:ext cx="809970" cy="4411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7" idx="4"/>
            <a:endCxn id="82" idx="0"/>
          </p:cNvCxnSpPr>
          <p:nvPr/>
        </p:nvCxnSpPr>
        <p:spPr>
          <a:xfrm flipH="1">
            <a:off x="7105508" y="4795826"/>
            <a:ext cx="78" cy="239699"/>
          </a:xfrm>
          <a:prstGeom prst="straightConnector1">
            <a:avLst/>
          </a:prstGeom>
          <a:ln w="254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Freeform 38"/>
          <p:cNvSpPr>
            <a:spLocks noEditPoints="1"/>
          </p:cNvSpPr>
          <p:nvPr/>
        </p:nvSpPr>
        <p:spPr bwMode="auto">
          <a:xfrm>
            <a:off x="4953555" y="5986681"/>
            <a:ext cx="810172" cy="816505"/>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cxnSp>
        <p:nvCxnSpPr>
          <p:cNvPr id="87" name="Straight Arrow Connector 86"/>
          <p:cNvCxnSpPr/>
          <p:nvPr/>
        </p:nvCxnSpPr>
        <p:spPr>
          <a:xfrm flipV="1">
            <a:off x="5736506" y="4593270"/>
            <a:ext cx="786400" cy="136092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8198" y="3234446"/>
            <a:ext cx="1514778" cy="156137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2488" y="4023563"/>
            <a:ext cx="479059" cy="579127"/>
          </a:xfrm>
          <a:prstGeom prst="rect">
            <a:avLst/>
          </a:prstGeom>
          <a:solidFill>
            <a:srgbClr val="FF0000"/>
          </a:solidFill>
        </p:spPr>
      </p:pic>
      <p:sp>
        <p:nvSpPr>
          <p:cNvPr id="81" name="TextBox 80"/>
          <p:cNvSpPr txBox="1"/>
          <p:nvPr/>
        </p:nvSpPr>
        <p:spPr>
          <a:xfrm>
            <a:off x="10219438" y="614039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Devices to take action</a:t>
            </a:r>
          </a:p>
        </p:txBody>
      </p:sp>
      <p:sp>
        <p:nvSpPr>
          <p:cNvPr id="82" name="Oval 81"/>
          <p:cNvSpPr/>
          <p:nvPr/>
        </p:nvSpPr>
        <p:spPr bwMode="auto">
          <a:xfrm>
            <a:off x="6348119" y="5035524"/>
            <a:ext cx="1514778" cy="156137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Machine</a:t>
            </a:r>
          </a:p>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Learning</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5552" y="4121388"/>
            <a:ext cx="592653" cy="592653"/>
          </a:xfrm>
          <a:prstGeom prst="rect">
            <a:avLst/>
          </a:prstGeom>
        </p:spPr>
      </p:pic>
      <p:sp>
        <p:nvSpPr>
          <p:cNvPr id="76" name="Freeform 75"/>
          <p:cNvSpPr>
            <a:spLocks noChangeAspect="1" noEditPoints="1"/>
          </p:cNvSpPr>
          <p:nvPr/>
        </p:nvSpPr>
        <p:spPr bwMode="black">
          <a:xfrm>
            <a:off x="10871783" y="5266581"/>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dirty="0">
              <a:solidFill>
                <a:srgbClr val="404040"/>
              </a:solidFill>
              <a:latin typeface="Segoe UI"/>
            </a:endParaRPr>
          </a:p>
        </p:txBody>
      </p:sp>
      <p:pic>
        <p:nvPicPr>
          <p:cNvPr id="17" name="Picture 1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895381" y="5849320"/>
            <a:ext cx="479059" cy="479059"/>
          </a:xfrm>
          <a:prstGeom prst="rect">
            <a:avLst/>
          </a:prstGeom>
        </p:spPr>
      </p:pic>
      <p:sp>
        <p:nvSpPr>
          <p:cNvPr id="2" name="TextBox 1"/>
          <p:cNvSpPr txBox="1"/>
          <p:nvPr/>
        </p:nvSpPr>
        <p:spPr>
          <a:xfrm>
            <a:off x="8187658" y="6376400"/>
            <a:ext cx="1223626"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more to come…</a:t>
            </a:r>
          </a:p>
        </p:txBody>
      </p:sp>
      <p:sp>
        <p:nvSpPr>
          <p:cNvPr id="88" name="TextBox 87"/>
          <p:cNvSpPr txBox="1"/>
          <p:nvPr/>
        </p:nvSpPr>
        <p:spPr>
          <a:xfrm>
            <a:off x="5026398" y="6279572"/>
            <a:ext cx="754730" cy="298709"/>
          </a:xfrm>
          <a:prstGeom prst="rect">
            <a:avLst/>
          </a:prstGeom>
          <a:noFill/>
        </p:spPr>
        <p:txBody>
          <a:bodyPr wrap="square" lIns="0" tIns="0" rIns="0" bIns="0" rtlCol="0">
            <a:spAutoFit/>
          </a:bodyPr>
          <a:lstStyle/>
          <a:p>
            <a:pPr algn="ctr" defTabSz="896386">
              <a:lnSpc>
                <a:spcPct val="90000"/>
              </a:lnSpc>
              <a:spcAft>
                <a:spcPts val="588"/>
              </a:spcAft>
              <a:defRPr/>
            </a:pPr>
            <a:r>
              <a:rPr lang="en-US" sz="1078" kern="0" dirty="0">
                <a:solidFill>
                  <a:srgbClr val="FFFFFF"/>
                </a:solidFill>
                <a:latin typeface="Segoe UI"/>
              </a:rPr>
              <a:t>Reference Data</a:t>
            </a:r>
          </a:p>
        </p:txBody>
      </p:sp>
      <p:sp>
        <p:nvSpPr>
          <p:cNvPr id="89" name="Right Arrow 88"/>
          <p:cNvSpPr/>
          <p:nvPr/>
        </p:nvSpPr>
        <p:spPr bwMode="auto">
          <a:xfrm>
            <a:off x="7985380" y="2671277"/>
            <a:ext cx="1255086"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Service Bus Queues, Topics</a:t>
            </a:r>
          </a:p>
        </p:txBody>
      </p:sp>
      <p:sp>
        <p:nvSpPr>
          <p:cNvPr id="90" name="Oval 89"/>
          <p:cNvSpPr/>
          <p:nvPr/>
        </p:nvSpPr>
        <p:spPr bwMode="auto">
          <a:xfrm>
            <a:off x="4372759" y="2152442"/>
            <a:ext cx="1052444" cy="111821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cxnSp>
        <p:nvCxnSpPr>
          <p:cNvPr id="91" name="Straight Arrow Connector 90"/>
          <p:cNvCxnSpPr/>
          <p:nvPr/>
        </p:nvCxnSpPr>
        <p:spPr>
          <a:xfrm>
            <a:off x="5485415" y="2784996"/>
            <a:ext cx="1140432" cy="51377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Freeform 92"/>
          <p:cNvSpPr>
            <a:spLocks noChangeAspect="1"/>
          </p:cNvSpPr>
          <p:nvPr/>
        </p:nvSpPr>
        <p:spPr bwMode="auto">
          <a:xfrm rot="5280000">
            <a:off x="4665494" y="3870302"/>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nvGrpSpPr>
          <p:cNvPr id="94" name="Group 93"/>
          <p:cNvGrpSpPr/>
          <p:nvPr/>
        </p:nvGrpSpPr>
        <p:grpSpPr>
          <a:xfrm>
            <a:off x="4646333" y="2601745"/>
            <a:ext cx="460458" cy="454869"/>
            <a:chOff x="2296894" y="-3310276"/>
            <a:chExt cx="484187" cy="498475"/>
          </a:xfrm>
          <a:solidFill>
            <a:schemeClr val="bg1"/>
          </a:solidFill>
        </p:grpSpPr>
        <p:sp>
          <p:nvSpPr>
            <p:cNvPr id="9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03" name="Straight Arrow Connector 102"/>
          <p:cNvCxnSpPr/>
          <p:nvPr/>
        </p:nvCxnSpPr>
        <p:spPr>
          <a:xfrm flipV="1">
            <a:off x="1969849" y="2820045"/>
            <a:ext cx="2360592" cy="5164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auto">
          <a:xfrm>
            <a:off x="4459302" y="4631704"/>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Blobs</a:t>
            </a:r>
          </a:p>
        </p:txBody>
      </p:sp>
      <p:grpSp>
        <p:nvGrpSpPr>
          <p:cNvPr id="114" name="Group 113"/>
          <p:cNvGrpSpPr/>
          <p:nvPr/>
        </p:nvGrpSpPr>
        <p:grpSpPr>
          <a:xfrm>
            <a:off x="4728671" y="5072446"/>
            <a:ext cx="449768" cy="390630"/>
            <a:chOff x="2317532" y="-4150064"/>
            <a:chExt cx="458787" cy="398463"/>
          </a:xfrm>
          <a:solidFill>
            <a:schemeClr val="bg1"/>
          </a:solidFill>
        </p:grpSpPr>
        <p:sp>
          <p:nvSpPr>
            <p:cNvPr id="11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20" name="Straight Arrow Connector 119"/>
          <p:cNvCxnSpPr/>
          <p:nvPr/>
        </p:nvCxnSpPr>
        <p:spPr>
          <a:xfrm flipV="1">
            <a:off x="5420499" y="4273626"/>
            <a:ext cx="912979" cy="56255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ight Arrow 72"/>
          <p:cNvSpPr/>
          <p:nvPr/>
        </p:nvSpPr>
        <p:spPr bwMode="auto">
          <a:xfrm>
            <a:off x="8002952" y="5336451"/>
            <a:ext cx="1237514"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Azure Data Lake</a:t>
            </a:r>
          </a:p>
        </p:txBody>
      </p:sp>
    </p:spTree>
    <p:extLst>
      <p:ext uri="{BB962C8B-B14F-4D97-AF65-F5344CB8AC3E}">
        <p14:creationId xmlns:p14="http://schemas.microsoft.com/office/powerpoint/2010/main" val="165723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F947ECB-6D74-4085-908F-5ED57385DFF2}"/>
              </a:ext>
            </a:extLst>
          </p:cNvPr>
          <p:cNvGrpSpPr/>
          <p:nvPr/>
        </p:nvGrpSpPr>
        <p:grpSpPr>
          <a:xfrm>
            <a:off x="1" y="4377"/>
            <a:ext cx="12192000" cy="6849246"/>
            <a:chOff x="0" y="0"/>
            <a:chExt cx="12436475" cy="6986588"/>
          </a:xfrm>
        </p:grpSpPr>
        <p:sp>
          <p:nvSpPr>
            <p:cNvPr id="3" name="Rectangle 2">
              <a:extLst>
                <a:ext uri="{FF2B5EF4-FFF2-40B4-BE49-F238E27FC236}">
                  <a16:creationId xmlns:a16="http://schemas.microsoft.com/office/drawing/2014/main" id="{16D8B0D1-788E-4BD8-B12B-ECEFE42DECBD}"/>
                </a:ext>
              </a:extLst>
            </p:cNvPr>
            <p:cNvSpPr/>
            <p:nvPr/>
          </p:nvSpPr>
          <p:spPr>
            <a:xfrm>
              <a:off x="0" y="1038687"/>
              <a:ext cx="12436475" cy="5947901"/>
            </a:xfrm>
            <a:prstGeom prst="rect">
              <a:avLst/>
            </a:prstGeom>
            <a:solidFill>
              <a:srgbClr val="002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 name="Rectangle 7">
              <a:extLst>
                <a:ext uri="{FF2B5EF4-FFF2-40B4-BE49-F238E27FC236}">
                  <a16:creationId xmlns:a16="http://schemas.microsoft.com/office/drawing/2014/main" id="{807072E8-0776-4799-BD77-38E4DA4FCD10}"/>
                </a:ext>
              </a:extLst>
            </p:cNvPr>
            <p:cNvSpPr/>
            <p:nvPr/>
          </p:nvSpPr>
          <p:spPr>
            <a:xfrm>
              <a:off x="0" y="0"/>
              <a:ext cx="12428538" cy="1038687"/>
            </a:xfrm>
            <a:prstGeom prst="rect">
              <a:avLst/>
            </a:prstGeom>
            <a:solidFill>
              <a:srgbClr val="046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pic>
        <p:nvPicPr>
          <p:cNvPr id="7" name="Picture 6">
            <a:extLst>
              <a:ext uri="{FF2B5EF4-FFF2-40B4-BE49-F238E27FC236}">
                <a16:creationId xmlns:a16="http://schemas.microsoft.com/office/drawing/2014/main" id="{3D56A4DA-61B2-47C1-9C80-BA1C2A8EE7B1}"/>
              </a:ext>
            </a:extLst>
          </p:cNvPr>
          <p:cNvPicPr>
            <a:picLocks noChangeAspect="1"/>
          </p:cNvPicPr>
          <p:nvPr/>
        </p:nvPicPr>
        <p:blipFill rotWithShape="1">
          <a:blip r:embed="rId2">
            <a:extLst>
              <a:ext uri="{28A0092B-C50C-407E-A947-70E740481C1C}">
                <a14:useLocalDpi xmlns:a14="http://schemas.microsoft.com/office/drawing/2010/main" val="0"/>
              </a:ext>
            </a:extLst>
          </a:blip>
          <a:srcRect l="5812" r="30193" b="-1"/>
          <a:stretch/>
        </p:blipFill>
        <p:spPr>
          <a:xfrm>
            <a:off x="6749307" y="4377"/>
            <a:ext cx="5434913" cy="5647721"/>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10" name="Rectangle 9">
            <a:extLst>
              <a:ext uri="{FF2B5EF4-FFF2-40B4-BE49-F238E27FC236}">
                <a16:creationId xmlns:a16="http://schemas.microsoft.com/office/drawing/2014/main" id="{5103742D-4FC0-4DD2-B7FF-778B3638B546}"/>
              </a:ext>
            </a:extLst>
          </p:cNvPr>
          <p:cNvSpPr/>
          <p:nvPr/>
        </p:nvSpPr>
        <p:spPr>
          <a:xfrm>
            <a:off x="7014742" y="4377"/>
            <a:ext cx="5169477" cy="1018269"/>
          </a:xfrm>
          <a:prstGeom prst="rect">
            <a:avLst/>
          </a:prstGeom>
          <a:solidFill>
            <a:srgbClr val="046E8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Content Placeholder 4">
            <a:extLst>
              <a:ext uri="{FF2B5EF4-FFF2-40B4-BE49-F238E27FC236}">
                <a16:creationId xmlns:a16="http://schemas.microsoft.com/office/drawing/2014/main" id="{F8DBC7D9-4453-451F-B5F2-2469992033FA}"/>
              </a:ext>
            </a:extLst>
          </p:cNvPr>
          <p:cNvSpPr>
            <a:spLocks noGrp="1"/>
          </p:cNvSpPr>
          <p:nvPr>
            <p:ph sz="quarter" idx="12"/>
          </p:nvPr>
        </p:nvSpPr>
        <p:spPr>
          <a:xfrm>
            <a:off x="259873" y="1715970"/>
            <a:ext cx="8276324" cy="4048798"/>
          </a:xfrm>
        </p:spPr>
        <p:txBody>
          <a:bodyPr anchor="t">
            <a:normAutofit/>
          </a:bodyPr>
          <a:lstStyle/>
          <a:p>
            <a:pPr>
              <a:buClr>
                <a:schemeClr val="bg1"/>
              </a:buClr>
            </a:pPr>
            <a:r>
              <a:rPr lang="en-US" sz="2397" dirty="0">
                <a:solidFill>
                  <a:schemeClr val="bg1"/>
                </a:solidFill>
                <a:latin typeface="Segoe UI" panose="020B0502040204020203" pitchFamily="34" charset="0"/>
                <a:cs typeface="Segoe UI" panose="020B0502040204020203" pitchFamily="34" charset="0"/>
              </a:rPr>
              <a:t>Special offer for attendees of this workshop!</a:t>
            </a:r>
          </a:p>
          <a:p>
            <a:pPr>
              <a:buClr>
                <a:schemeClr val="bg1"/>
              </a:buClr>
            </a:pPr>
            <a:r>
              <a:rPr lang="en-US" sz="2397" dirty="0">
                <a:solidFill>
                  <a:schemeClr val="bg1"/>
                </a:solidFill>
                <a:latin typeface="Segoe UI" panose="020B0502040204020203" pitchFamily="34" charset="0"/>
                <a:cs typeface="Segoe UI" panose="020B0502040204020203" pitchFamily="34" charset="0"/>
              </a:rPr>
              <a:t>FREE 3-5 day jumpstart for your company</a:t>
            </a:r>
          </a:p>
          <a:p>
            <a:pPr>
              <a:buClr>
                <a:schemeClr val="bg1"/>
              </a:buClr>
            </a:pPr>
            <a:r>
              <a:rPr lang="en-US" sz="2397" dirty="0">
                <a:solidFill>
                  <a:schemeClr val="bg1"/>
                </a:solidFill>
                <a:latin typeface="Segoe UI" panose="020B0502040204020203" pitchFamily="34" charset="0"/>
                <a:cs typeface="Segoe UI" panose="020B0502040204020203" pitchFamily="34" charset="0"/>
              </a:rPr>
              <a:t>Funded by Microsoft and Wintellect</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Training and overviews for your team</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Stand up a basic Azure subscription and workload</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Deploy a basic Data, Analytics, or Cognitive Services POC</a:t>
            </a:r>
          </a:p>
          <a:p>
            <a:pPr lvl="1">
              <a:buClr>
                <a:schemeClr val="bg1"/>
              </a:buClr>
            </a:pPr>
            <a:r>
              <a:rPr lang="en-US" sz="1998" dirty="0">
                <a:solidFill>
                  <a:schemeClr val="bg1"/>
                </a:solidFill>
                <a:latin typeface="Segoe UI" panose="020B0502040204020203" pitchFamily="34" charset="0"/>
                <a:cs typeface="Segoe UI" panose="020B0502040204020203" pitchFamily="34" charset="0"/>
              </a:rPr>
              <a:t>Get your DevOps going with a VSTS POC</a:t>
            </a:r>
            <a:endParaRPr lang="en-US" dirty="0">
              <a:solidFill>
                <a:schemeClr val="bg1"/>
              </a:solidFill>
              <a:latin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id="{D7FE7E85-2651-4B59-9FBB-D5DB8EB105B9}"/>
              </a:ext>
            </a:extLst>
          </p:cNvPr>
          <p:cNvSpPr>
            <a:spLocks noGrp="1"/>
          </p:cNvSpPr>
          <p:nvPr>
            <p:ph type="title"/>
          </p:nvPr>
        </p:nvSpPr>
        <p:spPr>
          <a:xfrm>
            <a:off x="260499" y="4377"/>
            <a:ext cx="9490887" cy="1018269"/>
          </a:xfrm>
        </p:spPr>
        <p:txBody>
          <a:bodyPr anchor="ctr">
            <a:normAutofit/>
          </a:bodyPr>
          <a:lstStyle/>
          <a:p>
            <a:r>
              <a:rPr lang="en-US" sz="3529" dirty="0">
                <a:solidFill>
                  <a:schemeClr val="bg1"/>
                </a:solidFill>
                <a:latin typeface="Segoe UI" panose="020B0502040204020203" pitchFamily="34" charset="0"/>
                <a:cs typeface="Segoe UI" panose="020B0502040204020203" pitchFamily="34" charset="0"/>
              </a:rPr>
              <a:t>Jumpstart Your Journey to the Azure Cloud</a:t>
            </a:r>
          </a:p>
        </p:txBody>
      </p:sp>
      <p:sp>
        <p:nvSpPr>
          <p:cNvPr id="2" name="TextBox 1">
            <a:extLst>
              <a:ext uri="{FF2B5EF4-FFF2-40B4-BE49-F238E27FC236}">
                <a16:creationId xmlns:a16="http://schemas.microsoft.com/office/drawing/2014/main" id="{0F43EBCE-9FC4-494B-B8C7-C1D2641C0C48}"/>
              </a:ext>
            </a:extLst>
          </p:cNvPr>
          <p:cNvSpPr txBox="1"/>
          <p:nvPr/>
        </p:nvSpPr>
        <p:spPr>
          <a:xfrm>
            <a:off x="259873" y="6010639"/>
            <a:ext cx="11734089" cy="530686"/>
          </a:xfrm>
          <a:prstGeom prst="rect">
            <a:avLst/>
          </a:prstGeom>
          <a:noFill/>
        </p:spPr>
        <p:txBody>
          <a:bodyPr wrap="square" rtlCol="0">
            <a:spAutoFit/>
          </a:bodyPr>
          <a:lstStyle/>
          <a:p>
            <a:pPr algn="ctr"/>
            <a:r>
              <a:rPr lang="en-US" sz="2797" dirty="0">
                <a:solidFill>
                  <a:schemeClr val="bg1"/>
                </a:solidFill>
                <a:latin typeface="Segoe UI" panose="020B0502040204020203" pitchFamily="34" charset="0"/>
                <a:cs typeface="Segoe UI" panose="020B0502040204020203" pitchFamily="34" charset="0"/>
              </a:rPr>
              <a:t>For more details, contact us at </a:t>
            </a:r>
            <a:r>
              <a:rPr lang="en-US" sz="2797" u="sng" dirty="0">
                <a:solidFill>
                  <a:schemeClr val="bg1"/>
                </a:solidFill>
                <a:latin typeface="Segoe UI" panose="020B0502040204020203" pitchFamily="34" charset="0"/>
                <a:cs typeface="Segoe UI" panose="020B0502040204020203" pitchFamily="34" charset="0"/>
              </a:rPr>
              <a:t>info@wintellect.com</a:t>
            </a:r>
          </a:p>
        </p:txBody>
      </p:sp>
    </p:spTree>
    <p:extLst>
      <p:ext uri="{BB962C8B-B14F-4D97-AF65-F5344CB8AC3E}">
        <p14:creationId xmlns:p14="http://schemas.microsoft.com/office/powerpoint/2010/main" val="316401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Solutions by using Platform Services (10-15%)</a:t>
            </a:r>
          </a:p>
        </p:txBody>
      </p:sp>
      <p:sp>
        <p:nvSpPr>
          <p:cNvPr id="3" name="Content Placeholder 2"/>
          <p:cNvSpPr>
            <a:spLocks noGrp="1"/>
          </p:cNvSpPr>
          <p:nvPr>
            <p:ph idx="1"/>
          </p:nvPr>
        </p:nvSpPr>
        <p:spPr>
          <a:xfrm>
            <a:off x="322117" y="1004341"/>
            <a:ext cx="11689773" cy="5614668"/>
          </a:xfrm>
        </p:spPr>
        <p:txBody>
          <a:bodyPr>
            <a:normAutofit fontScale="85000" lnSpcReduction="20000"/>
          </a:bodyPr>
          <a:lstStyle/>
          <a:p>
            <a:pPr fontAlgn="base"/>
            <a:r>
              <a:rPr lang="en-US" dirty="0"/>
              <a:t>Design for Artificial Intelligence Services  </a:t>
            </a:r>
          </a:p>
          <a:p>
            <a:pPr lvl="1" fontAlgn="base"/>
            <a:r>
              <a:rPr lang="en-US" dirty="0"/>
              <a:t>Determine when to use the appropriate Cognitive Services, Azure Bot Service, Azure Machine Learning, and other categories that fall under cognitive AI </a:t>
            </a:r>
          </a:p>
          <a:p>
            <a:pPr fontAlgn="base"/>
            <a:r>
              <a:rPr lang="en-US" dirty="0"/>
              <a:t>Design for IoT  </a:t>
            </a:r>
          </a:p>
          <a:p>
            <a:pPr lvl="1" fontAlgn="base"/>
            <a:r>
              <a:rPr lang="en-US" dirty="0"/>
              <a:t>Determine when to use Stream Analytics, IoT Hubs, Event Hubs, real-time analytics, Time Series Insights, IoT Edge, Notification Hubs, Event Grid, and other categories that fall under IoT</a:t>
            </a:r>
          </a:p>
          <a:p>
            <a:pPr fontAlgn="base"/>
            <a:r>
              <a:rPr lang="en-US" dirty="0"/>
              <a:t>Design messaging solution architectures   </a:t>
            </a:r>
          </a:p>
          <a:p>
            <a:pPr lvl="1" fontAlgn="base"/>
            <a:r>
              <a:rPr lang="en-US" dirty="0"/>
              <a:t>Design a messaging architecture; determine when to use Azure Storage Queues, Azure Service Bus, Azure Event Hubs, Event Grid, Azure Relay, Azure Functions, and Azure Logic Apps; design a push notification strategy for Mobile Apps; design for performance and scale</a:t>
            </a:r>
          </a:p>
          <a:p>
            <a:pPr fontAlgn="base"/>
            <a:r>
              <a:rPr lang="en-US" dirty="0"/>
              <a:t>Design for media service solutions  </a:t>
            </a:r>
          </a:p>
          <a:p>
            <a:pPr lvl="1" fontAlgn="base"/>
            <a:r>
              <a:rPr lang="en-US" dirty="0"/>
              <a:t>Define solutions using Azure Media Services, video indexer, video API, computer vision API, preview, and other media related services</a:t>
            </a:r>
          </a:p>
        </p:txBody>
      </p:sp>
    </p:spTree>
    <p:extLst>
      <p:ext uri="{BB962C8B-B14F-4D97-AF65-F5344CB8AC3E}">
        <p14:creationId xmlns:p14="http://schemas.microsoft.com/office/powerpoint/2010/main" val="15222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Artificial Intelligence Services</a:t>
            </a:r>
          </a:p>
        </p:txBody>
      </p:sp>
      <p:sp>
        <p:nvSpPr>
          <p:cNvPr id="3" name="Content Placeholder 2"/>
          <p:cNvSpPr>
            <a:spLocks noGrp="1"/>
          </p:cNvSpPr>
          <p:nvPr>
            <p:ph type="subTitle" idx="1"/>
          </p:nvPr>
        </p:nvSpPr>
        <p:spPr/>
        <p:txBody>
          <a:bodyPr>
            <a:normAutofit/>
          </a:bodyPr>
          <a:lstStyle/>
          <a:p>
            <a:r>
              <a:rPr lang="en-US" dirty="0"/>
              <a:t>Cognitive Services</a:t>
            </a:r>
          </a:p>
          <a:p>
            <a:r>
              <a:rPr lang="en-US" dirty="0"/>
              <a:t>Bot Services</a:t>
            </a:r>
          </a:p>
          <a:p>
            <a:r>
              <a:rPr lang="en-US" dirty="0"/>
              <a:t>Machine Learning</a:t>
            </a:r>
          </a:p>
        </p:txBody>
      </p:sp>
    </p:spTree>
    <p:extLst>
      <p:ext uri="{BB962C8B-B14F-4D97-AF65-F5344CB8AC3E}">
        <p14:creationId xmlns:p14="http://schemas.microsoft.com/office/powerpoint/2010/main" val="1084675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Cognitive Services</a:t>
            </a:r>
          </a:p>
        </p:txBody>
      </p:sp>
      <p:pic>
        <p:nvPicPr>
          <p:cNvPr id="35842" name="Picture 2" descr="Image result for azure cognitive services">
            <a:extLst>
              <a:ext uri="{FF2B5EF4-FFF2-40B4-BE49-F238E27FC236}">
                <a16:creationId xmlns:a16="http://schemas.microsoft.com/office/drawing/2014/main" id="{1D319C02-441C-4279-BB1B-C61743752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5" y="-170784"/>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D303714-18DD-4C09-8C27-08408C892E25}"/>
              </a:ext>
            </a:extLst>
          </p:cNvPr>
          <p:cNvPicPr>
            <a:picLocks noChangeAspect="1"/>
          </p:cNvPicPr>
          <p:nvPr/>
        </p:nvPicPr>
        <p:blipFill rotWithShape="1">
          <a:blip r:embed="rId4"/>
          <a:srcRect l="52157"/>
          <a:stretch/>
        </p:blipFill>
        <p:spPr>
          <a:xfrm>
            <a:off x="2407910" y="1405721"/>
            <a:ext cx="2788930" cy="3681663"/>
          </a:xfrm>
          <a:prstGeom prst="rect">
            <a:avLst/>
          </a:prstGeom>
        </p:spPr>
      </p:pic>
      <p:pic>
        <p:nvPicPr>
          <p:cNvPr id="4" name="Picture 3">
            <a:extLst>
              <a:ext uri="{FF2B5EF4-FFF2-40B4-BE49-F238E27FC236}">
                <a16:creationId xmlns:a16="http://schemas.microsoft.com/office/drawing/2014/main" id="{45A4DF17-78A1-4B3A-91B2-4BAE8E7762F3}"/>
              </a:ext>
            </a:extLst>
          </p:cNvPr>
          <p:cNvPicPr>
            <a:picLocks noChangeAspect="1"/>
          </p:cNvPicPr>
          <p:nvPr/>
        </p:nvPicPr>
        <p:blipFill rotWithShape="1">
          <a:blip r:embed="rId5"/>
          <a:srcRect l="5213"/>
          <a:stretch/>
        </p:blipFill>
        <p:spPr>
          <a:xfrm>
            <a:off x="4646704" y="1405720"/>
            <a:ext cx="2872740" cy="3691979"/>
          </a:xfrm>
          <a:prstGeom prst="rect">
            <a:avLst/>
          </a:prstGeom>
        </p:spPr>
      </p:pic>
      <p:pic>
        <p:nvPicPr>
          <p:cNvPr id="6" name="Picture 5">
            <a:extLst>
              <a:ext uri="{FF2B5EF4-FFF2-40B4-BE49-F238E27FC236}">
                <a16:creationId xmlns:a16="http://schemas.microsoft.com/office/drawing/2014/main" id="{3CE54D9E-3C25-4972-9FBC-3A000350D994}"/>
              </a:ext>
            </a:extLst>
          </p:cNvPr>
          <p:cNvPicPr>
            <a:picLocks noChangeAspect="1"/>
          </p:cNvPicPr>
          <p:nvPr/>
        </p:nvPicPr>
        <p:blipFill rotWithShape="1">
          <a:blip r:embed="rId4"/>
          <a:srcRect r="58301"/>
          <a:stretch/>
        </p:blipFill>
        <p:spPr>
          <a:xfrm>
            <a:off x="-22860" y="1405722"/>
            <a:ext cx="2430770" cy="3681663"/>
          </a:xfrm>
          <a:prstGeom prst="rect">
            <a:avLst/>
          </a:prstGeom>
        </p:spPr>
      </p:pic>
      <p:pic>
        <p:nvPicPr>
          <p:cNvPr id="5" name="Picture 4">
            <a:extLst>
              <a:ext uri="{FF2B5EF4-FFF2-40B4-BE49-F238E27FC236}">
                <a16:creationId xmlns:a16="http://schemas.microsoft.com/office/drawing/2014/main" id="{76610246-3847-408E-BC52-983F01B8E911}"/>
              </a:ext>
            </a:extLst>
          </p:cNvPr>
          <p:cNvPicPr>
            <a:picLocks noChangeAspect="1"/>
          </p:cNvPicPr>
          <p:nvPr/>
        </p:nvPicPr>
        <p:blipFill>
          <a:blip r:embed="rId6"/>
          <a:stretch>
            <a:fillRect/>
          </a:stretch>
        </p:blipFill>
        <p:spPr>
          <a:xfrm>
            <a:off x="7193621" y="1490615"/>
            <a:ext cx="2564617" cy="3387549"/>
          </a:xfrm>
          <a:prstGeom prst="rect">
            <a:avLst/>
          </a:prstGeom>
        </p:spPr>
      </p:pic>
      <p:pic>
        <p:nvPicPr>
          <p:cNvPr id="7" name="Picture 6">
            <a:extLst>
              <a:ext uri="{FF2B5EF4-FFF2-40B4-BE49-F238E27FC236}">
                <a16:creationId xmlns:a16="http://schemas.microsoft.com/office/drawing/2014/main" id="{313AD559-7BA0-4884-A772-BE6F249E3FC7}"/>
              </a:ext>
            </a:extLst>
          </p:cNvPr>
          <p:cNvPicPr>
            <a:picLocks noChangeAspect="1"/>
          </p:cNvPicPr>
          <p:nvPr/>
        </p:nvPicPr>
        <p:blipFill>
          <a:blip r:embed="rId7"/>
          <a:stretch>
            <a:fillRect/>
          </a:stretch>
        </p:blipFill>
        <p:spPr>
          <a:xfrm>
            <a:off x="9516225" y="1452515"/>
            <a:ext cx="2693670" cy="3673734"/>
          </a:xfrm>
          <a:prstGeom prst="rect">
            <a:avLst/>
          </a:prstGeom>
        </p:spPr>
      </p:pic>
    </p:spTree>
    <p:extLst>
      <p:ext uri="{BB962C8B-B14F-4D97-AF65-F5344CB8AC3E}">
        <p14:creationId xmlns:p14="http://schemas.microsoft.com/office/powerpoint/2010/main" val="125438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s://msdnshared.blob.core.windows.net/media/2016/11/image35.png">
            <a:extLst>
              <a:ext uri="{FF2B5EF4-FFF2-40B4-BE49-F238E27FC236}">
                <a16:creationId xmlns:a16="http://schemas.microsoft.com/office/drawing/2014/main" id="{89CD8326-CCCE-49D2-AE93-EE271250B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5" y="470118"/>
            <a:ext cx="7219950"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78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Bot Services</a:t>
            </a:r>
          </a:p>
        </p:txBody>
      </p:sp>
      <p:pic>
        <p:nvPicPr>
          <p:cNvPr id="37890" name="Picture 2" descr="Image result for bot services">
            <a:extLst>
              <a:ext uri="{FF2B5EF4-FFF2-40B4-BE49-F238E27FC236}">
                <a16:creationId xmlns:a16="http://schemas.microsoft.com/office/drawing/2014/main" id="{B48CA68B-FCB3-4373-92EC-BD4FB7BE6D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3" y="187285"/>
            <a:ext cx="2096243" cy="11005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90D49FD-07CD-46B0-A57B-13E2B68E7831}"/>
              </a:ext>
            </a:extLst>
          </p:cNvPr>
          <p:cNvPicPr>
            <a:picLocks noChangeAspect="1"/>
          </p:cNvPicPr>
          <p:nvPr/>
        </p:nvPicPr>
        <p:blipFill>
          <a:blip r:embed="rId4"/>
          <a:stretch>
            <a:fillRect/>
          </a:stretch>
        </p:blipFill>
        <p:spPr>
          <a:xfrm>
            <a:off x="966353" y="1471565"/>
            <a:ext cx="10430310" cy="4396740"/>
          </a:xfrm>
          <a:prstGeom prst="rect">
            <a:avLst/>
          </a:prstGeom>
        </p:spPr>
      </p:pic>
    </p:spTree>
    <p:extLst>
      <p:ext uri="{BB962C8B-B14F-4D97-AF65-F5344CB8AC3E}">
        <p14:creationId xmlns:p14="http://schemas.microsoft.com/office/powerpoint/2010/main" val="1797319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A7B6C4-103B-4398-A5CB-0E5F10BA32BC}"/>
              </a:ext>
            </a:extLst>
          </p:cNvPr>
          <p:cNvPicPr>
            <a:picLocks noChangeAspect="1"/>
          </p:cNvPicPr>
          <p:nvPr/>
        </p:nvPicPr>
        <p:blipFill>
          <a:blip r:embed="rId3"/>
          <a:stretch>
            <a:fillRect/>
          </a:stretch>
        </p:blipFill>
        <p:spPr>
          <a:xfrm>
            <a:off x="590811" y="0"/>
            <a:ext cx="11010378" cy="6858000"/>
          </a:xfrm>
          <a:prstGeom prst="rect">
            <a:avLst/>
          </a:prstGeom>
        </p:spPr>
      </p:pic>
    </p:spTree>
    <p:extLst>
      <p:ext uri="{BB962C8B-B14F-4D97-AF65-F5344CB8AC3E}">
        <p14:creationId xmlns:p14="http://schemas.microsoft.com/office/powerpoint/2010/main" val="17175642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otx" id="{25FFEE14-BE9B-46B5-90FF-019D890D3672}" vid="{6AB25E5C-3AEB-494E-86C0-9659E7189440}"/>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6.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9.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235ECE98E5844DAA8E1B49E029157B" ma:contentTypeVersion="" ma:contentTypeDescription="Create a new document." ma:contentTypeScope="" ma:versionID="32e7939fc81c3fb9e343ab9fcc7783d1">
  <xsd:schema xmlns:xsd="http://www.w3.org/2001/XMLSchema" xmlns:xs="http://www.w3.org/2001/XMLSchema" xmlns:p="http://schemas.microsoft.com/office/2006/metadata/properties" xmlns:ns2="1AB5B583-F0CB-48BC-A5EC-1321D80DA2B0" targetNamespace="http://schemas.microsoft.com/office/2006/metadata/properties" ma:root="true" ma:fieldsID="d9737a6d10a83fe9d2b51c2e616b9cd3" ns2:_="">
    <xsd:import namespace="1AB5B583-F0CB-48BC-A5EC-1321D80DA2B0"/>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B5B583-F0CB-48BC-A5EC-1321D80DA2B0"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ntent_x0020_Type xmlns="1AB5B583-F0CB-48BC-A5EC-1321D80DA2B0">Slide Presentation</Content_x0020_Type>
    <Status xmlns="1AB5B583-F0CB-48BC-A5EC-1321D80DA2B0">Final</Status>
    <Module xmlns="1AB5B583-F0CB-48BC-A5EC-1321D80DA2B0">4</Modul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6565D2-00E8-4448-A113-A318D10B0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B5B583-F0CB-48BC-A5EC-1321D80DA2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D5D014-D536-4619-B8CB-9F412D33ACAE}">
  <ds:schemaRefs>
    <ds:schemaRef ds:uri="http://purl.org/dc/terms/"/>
    <ds:schemaRef ds:uri="http://schemas.microsoft.com/office/2006/documentManagement/types"/>
    <ds:schemaRef ds:uri="http://www.w3.org/XML/1998/namespac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1AB5B583-F0CB-48BC-A5EC-1321D80DA2B0"/>
    <ds:schemaRef ds:uri="http://purl.org/dc/dcmitype/"/>
  </ds:schemaRefs>
</ds:datastoreItem>
</file>

<file path=customXml/itemProps3.xml><?xml version="1.0" encoding="utf-8"?>
<ds:datastoreItem xmlns:ds="http://schemas.openxmlformats.org/officeDocument/2006/customXml" ds:itemID="{D5BE3C69-DCC8-493F-A106-6B42FC8AE5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4031</Words>
  <Application>Microsoft Office PowerPoint</Application>
  <PresentationFormat>Widescreen</PresentationFormat>
  <Paragraphs>419</Paragraphs>
  <Slides>39</Slides>
  <Notes>38</Notes>
  <HiddenSlides>0</HiddenSlides>
  <MMClips>0</MMClips>
  <ScaleCrop>false</ScaleCrop>
  <HeadingPairs>
    <vt:vector size="8" baseType="variant">
      <vt:variant>
        <vt:lpstr>Fonts Used</vt:lpstr>
      </vt:variant>
      <vt:variant>
        <vt:i4>18</vt:i4>
      </vt:variant>
      <vt:variant>
        <vt:lpstr>Theme</vt:lpstr>
      </vt:variant>
      <vt:variant>
        <vt:i4>11</vt:i4>
      </vt:variant>
      <vt:variant>
        <vt:lpstr>Embedded OLE Servers</vt:lpstr>
      </vt:variant>
      <vt:variant>
        <vt:i4>1</vt:i4>
      </vt:variant>
      <vt:variant>
        <vt:lpstr>Slide Titles</vt:lpstr>
      </vt:variant>
      <vt:variant>
        <vt:i4>39</vt:i4>
      </vt:variant>
    </vt:vector>
  </HeadingPairs>
  <TitlesOfParts>
    <vt:vector size="69" baseType="lpstr">
      <vt:lpstr>MS PGothic</vt:lpstr>
      <vt:lpstr>Arial</vt:lpstr>
      <vt:lpstr>Calibri</vt:lpstr>
      <vt:lpstr>Calibri Light</vt:lpstr>
      <vt:lpstr>Consolas</vt:lpstr>
      <vt:lpstr>Courier New</vt:lpstr>
      <vt:lpstr>Fira Code</vt:lpstr>
      <vt:lpstr>Segoe Pro</vt:lpstr>
      <vt:lpstr>Segoe Pro Light</vt:lpstr>
      <vt:lpstr>Segoe Semibold</vt:lpstr>
      <vt:lpstr>Segoe UI</vt:lpstr>
      <vt:lpstr>Segoe UI Light</vt:lpstr>
      <vt:lpstr>Segoe UI Semibold</vt:lpstr>
      <vt:lpstr>Segoe UI Semilight</vt:lpstr>
      <vt:lpstr>Times New Roman</vt:lpstr>
      <vt:lpstr>Verdana</vt:lpstr>
      <vt:lpstr>Wingdings</vt:lpstr>
      <vt:lpstr>Wingdings 2</vt:lpstr>
      <vt:lpstr>1_Office Theme</vt:lpstr>
      <vt:lpstr>3_Office Theme</vt:lpstr>
      <vt:lpstr>2_Office Theme</vt:lpstr>
      <vt:lpstr>Windows Azure</vt:lpstr>
      <vt:lpstr>3-30070_Windows_Server_Management_Marketing_Template_16x9</vt:lpstr>
      <vt:lpstr>1_Server and Cloud 2013</vt:lpstr>
      <vt:lpstr>1_Azure Medium</vt:lpstr>
      <vt:lpstr>Metro Template Light 16x9</vt:lpstr>
      <vt:lpstr>COLOR TEMPLATE</vt:lpstr>
      <vt:lpstr>Office Theme</vt:lpstr>
      <vt:lpstr>5-50033_TR23_TR-TV_Template</vt:lpstr>
      <vt:lpstr>think-cell Slide</vt:lpstr>
      <vt:lpstr>Design Solutions by Using Platform Services Exam 70-535 Certification Jump Start</vt:lpstr>
      <vt:lpstr>About Me</vt:lpstr>
      <vt:lpstr>PowerPoint Presentation</vt:lpstr>
      <vt:lpstr>Design Solutions by using Platform Services (10-15%)</vt:lpstr>
      <vt:lpstr>PowerPoint Presentation</vt:lpstr>
      <vt:lpstr>Cognitive Services</vt:lpstr>
      <vt:lpstr>PowerPoint Presentation</vt:lpstr>
      <vt:lpstr>Bot Services</vt:lpstr>
      <vt:lpstr>PowerPoint Presentation</vt:lpstr>
      <vt:lpstr>PowerPoint Presentation</vt:lpstr>
      <vt:lpstr>PowerPoint Presentation</vt:lpstr>
      <vt:lpstr>Stream Analytics</vt:lpstr>
      <vt:lpstr>IoT Hub</vt:lpstr>
      <vt:lpstr>Time Series Insights</vt:lpstr>
      <vt:lpstr>IoT Edge</vt:lpstr>
      <vt:lpstr>PowerPoint Presentation</vt:lpstr>
      <vt:lpstr>PowerPoint Presentation</vt:lpstr>
      <vt:lpstr>Service bus</vt:lpstr>
      <vt:lpstr>Service Bus Topic</vt:lpstr>
      <vt:lpstr>Service Bus Queue</vt:lpstr>
      <vt:lpstr>Event Hub</vt:lpstr>
      <vt:lpstr>Connectivity for Hybrid Applications</vt:lpstr>
      <vt:lpstr>Hybrid Connections Architecture</vt:lpstr>
      <vt:lpstr>Azure Web App VNET Integration</vt:lpstr>
      <vt:lpstr>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 </vt:lpstr>
      <vt:lpstr>Service Bus Tiers</vt:lpstr>
      <vt:lpstr>Question: You need to process IOT data from approx 700 devices. Data is fitered and moved into Blob Storage. Archival of raw ingress data is required for a week. Choose an implementation below. </vt:lpstr>
      <vt:lpstr>PowerPoint Presentation</vt:lpstr>
      <vt:lpstr>Azure Web Jobs</vt:lpstr>
      <vt:lpstr>Azure Functions </vt:lpstr>
      <vt:lpstr>Question: You are trying to implement a background process to send emails on a scheduled interval. Which Azure function triggers would be suitable?</vt:lpstr>
      <vt:lpstr>PowerPoint Presentation</vt:lpstr>
      <vt:lpstr>Azure Search Overview</vt:lpstr>
      <vt:lpstr>PowerPoint Presentation</vt:lpstr>
      <vt:lpstr>What you can do with Media Services</vt:lpstr>
      <vt:lpstr>Media Services Applications</vt:lpstr>
      <vt:lpstr>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 </vt:lpstr>
      <vt:lpstr>Advanced Analytics</vt:lpstr>
      <vt:lpstr>Jumpstart Your Journey to the Azure Cloud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2014-12-22T22:47:58Z</dcterms:created>
  <dcterms:modified xsi:type="dcterms:W3CDTF">2018-05-11T12:05:24Z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0x010100D2235ECE98E5844DAA8E1B49E029157B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kasawa@microsoft.com</vt:lpwstr>
  </property>
  <property fmtid="{D5CDD505-2E9C-101B-9397-08002B2CF9AE}" pid="7" name="MSIP_Label_f42aa342-8706-4288-bd11-ebb85995028c_SetDate">
    <vt:lpwstr>2017-10-19T16:23:46.2560979-04:00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